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26"/>
  </p:notesMasterIdLst>
  <p:handoutMasterIdLst>
    <p:handoutMasterId r:id="rId27"/>
  </p:handoutMasterIdLst>
  <p:sldIdLst>
    <p:sldId id="256" r:id="rId2"/>
    <p:sldId id="260" r:id="rId3"/>
    <p:sldId id="261" r:id="rId4"/>
    <p:sldId id="263" r:id="rId5"/>
    <p:sldId id="264" r:id="rId6"/>
    <p:sldId id="298" r:id="rId7"/>
    <p:sldId id="299" r:id="rId8"/>
    <p:sldId id="277" r:id="rId9"/>
    <p:sldId id="278" r:id="rId10"/>
    <p:sldId id="275" r:id="rId11"/>
    <p:sldId id="276" r:id="rId12"/>
    <p:sldId id="279" r:id="rId13"/>
    <p:sldId id="281" r:id="rId14"/>
    <p:sldId id="302" r:id="rId15"/>
    <p:sldId id="303" r:id="rId16"/>
    <p:sldId id="304" r:id="rId17"/>
    <p:sldId id="267" r:id="rId18"/>
    <p:sldId id="269" r:id="rId19"/>
    <p:sldId id="296" r:id="rId20"/>
    <p:sldId id="300" r:id="rId21"/>
    <p:sldId id="301" r:id="rId22"/>
    <p:sldId id="270" r:id="rId23"/>
    <p:sldId id="271" r:id="rId24"/>
    <p:sldId id="266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>
        <p:scale>
          <a:sx n="100" d="100"/>
          <a:sy n="100" d="100"/>
        </p:scale>
        <p:origin x="-516" y="9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15FB34-699F-45D6-BF62-3DA9C82D19C3}" type="datetimeFigureOut">
              <a:rPr lang="en-US" smtClean="0"/>
              <a:pPr/>
              <a:t>2/7/2014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162430-5F48-4495-8EDD-835765A8252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7FA0E4-1C21-4A45-8235-0B291E72A4B8}" type="datetimeFigureOut">
              <a:rPr lang="en-US" smtClean="0"/>
              <a:pPr/>
              <a:t>2/7/2014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E12140-07C0-40D8-9E21-29B1A1AA276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E12140-07C0-40D8-9E21-29B1A1AA276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1DE45-0BC7-4946-8B29-0B83DA2FADFE}" type="datetime1">
              <a:rPr lang="en-US" smtClean="0"/>
              <a:pPr/>
              <a:t>2/7/2014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ASSISTANT CONTROLLER DRUGS, KATHUA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cover dir="lu"/>
    <p:sndAc>
      <p:stSnd>
        <p:snd r:embed="rId1" name="arrow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6CDA0-BF83-49F5-B295-C8E19F3A3A0F}" type="datetime1">
              <a:rPr lang="en-US" smtClean="0"/>
              <a:pPr/>
              <a:t>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ASSISTANT CONTROLLER DRUGS, KATHUA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over dir="lu"/>
    <p:sndAc>
      <p:stSnd>
        <p:snd r:embed="rId1" name="arrow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FB9BB-AE3C-44B5-8B34-597599DD4855}" type="datetime1">
              <a:rPr lang="en-US" smtClean="0"/>
              <a:pPr/>
              <a:t>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ASSISTANT CONTROLLER DRUGS, KATHUA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over dir="lu"/>
    <p:sndAc>
      <p:stSnd>
        <p:snd r:embed="rId1" name="arrow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E7DD1-41F7-4902-A6D4-21BF400A6523}" type="datetime1">
              <a:rPr lang="en-US" smtClean="0"/>
              <a:pPr/>
              <a:t>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ASSISTANT CONTROLLER DRUGS, KATHUA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over dir="lu"/>
    <p:sndAc>
      <p:stSnd>
        <p:snd r:embed="rId1" name="arrow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D009B-F675-46E5-B844-568F9133AD92}" type="datetime1">
              <a:rPr lang="en-US" smtClean="0"/>
              <a:pPr/>
              <a:t>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ASSISTANT CONTROLLER DRUGS, KATHUA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cover dir="lu"/>
    <p:sndAc>
      <p:stSnd>
        <p:snd r:embed="rId1" name="arrow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D8970-553F-4165-8B37-00B6D9B6B7C9}" type="datetime1">
              <a:rPr lang="en-US" smtClean="0"/>
              <a:pPr/>
              <a:t>2/7/2014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ASSISTANT CONTROLLER DRUGS, KATHUA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over dir="lu"/>
    <p:sndAc>
      <p:stSnd>
        <p:snd r:embed="rId1" name="arrow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C580A-3769-479C-95F0-AAF4360F49FA}" type="datetime1">
              <a:rPr lang="en-US" smtClean="0"/>
              <a:pPr/>
              <a:t>2/7/2014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ASSISTANT CONTROLLER DRUGS, KATHUA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over dir="lu"/>
    <p:sndAc>
      <p:stSnd>
        <p:snd r:embed="rId1" name="arrow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3337C-93E6-4740-AAE9-7A9D7DE6C038}" type="datetime1">
              <a:rPr lang="en-US" smtClean="0"/>
              <a:pPr/>
              <a:t>2/7/2014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ASSISTANT CONTROLLER DRUGS, KATHUA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over dir="lu"/>
    <p:sndAc>
      <p:stSnd>
        <p:snd r:embed="rId1" name="arrow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8886D-D509-4BD9-81BE-5E24DFDDA16A}" type="datetime1">
              <a:rPr lang="en-US" smtClean="0"/>
              <a:pPr/>
              <a:t>2/7/2014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ASSISTANT CONTROLLER DRUGS, KATHUA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over dir="lu"/>
    <p:sndAc>
      <p:stSnd>
        <p:snd r:embed="rId1" name="arrow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4DA00-6CEC-49CC-BB36-7A6C6485DEF4}" type="datetime1">
              <a:rPr lang="en-US" smtClean="0"/>
              <a:pPr/>
              <a:t>2/7/2014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ASSISTANT CONTROLLER DRUGS, KATHUA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over dir="lu"/>
    <p:sndAc>
      <p:stSnd>
        <p:snd r:embed="rId1" name="arrow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7C3F8-F290-4E3A-99CF-5F7305CCCD88}" type="datetime1">
              <a:rPr lang="en-US" smtClean="0"/>
              <a:pPr/>
              <a:t>2/7/2014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ASSISTANT CONTROLLER DRUGS, KATHUA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cover dir="lu"/>
    <p:sndAc>
      <p:stSnd>
        <p:snd r:embed="rId1" name="arrow.wav"/>
      </p:stSnd>
    </p:sndAc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39C41AB-5F74-42C7-A962-5A472D6B953D}" type="datetime1">
              <a:rPr lang="en-US" smtClean="0"/>
              <a:pPr/>
              <a:t>2/7/2014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ASSISTANT CONTROLLER DRUGS, KATHUA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ransition spd="med">
    <p:cover dir="lu"/>
    <p:sndAc>
      <p:stSnd>
        <p:snd r:embed="rId13" name="arrow.wav"/>
      </p:stSnd>
    </p:sndAc>
  </p:transition>
  <p:timing>
    <p:tnLst>
      <p:par>
        <p:cTn id="1" dur="indefinite" restart="never" nodeType="tmRoot"/>
      </p:par>
    </p:tnLst>
  </p:timing>
  <p:hf hdr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906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Drugs and Food Control Organization (J&amp;K) </a:t>
            </a:r>
            <a:endParaRPr lang="en-US" dirty="0"/>
          </a:p>
        </p:txBody>
      </p:sp>
      <p:pic>
        <p:nvPicPr>
          <p:cNvPr id="12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86200" y="2209800"/>
            <a:ext cx="1981200" cy="18288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13" name="Rectangle 12"/>
          <p:cNvSpPr/>
          <p:nvPr/>
        </p:nvSpPr>
        <p:spPr>
          <a:xfrm>
            <a:off x="2209800" y="4572000"/>
            <a:ext cx="53340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CONTROLLER </a:t>
            </a:r>
          </a:p>
          <a:p>
            <a:pPr algn="ctr">
              <a:defRPr/>
            </a:pPr>
            <a:r>
              <a:rPr lang="en-US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DRUGS &amp; FOOD CONTROL ORGANIZATION, </a:t>
            </a:r>
          </a:p>
          <a:p>
            <a:pPr algn="ctr">
              <a:defRPr/>
            </a:pPr>
            <a:r>
              <a:rPr lang="en-US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J&amp;K, JAMMU</a:t>
            </a:r>
          </a:p>
        </p:txBody>
      </p:sp>
    </p:spTree>
  </p:cSld>
  <p:clrMapOvr>
    <a:masterClrMapping/>
  </p:clrMapOvr>
  <p:transition spd="med">
    <p:newsflash/>
    <p:sndAc>
      <p:stSnd>
        <p:snd r:embed="rId3" name="arrow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228600" y="685800"/>
          <a:ext cx="8229597" cy="403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6265"/>
                <a:gridCol w="696351"/>
                <a:gridCol w="696351"/>
                <a:gridCol w="696351"/>
                <a:gridCol w="443132"/>
                <a:gridCol w="460396"/>
                <a:gridCol w="742392"/>
                <a:gridCol w="633046"/>
                <a:gridCol w="633046"/>
                <a:gridCol w="633046"/>
                <a:gridCol w="466149"/>
                <a:gridCol w="621536"/>
                <a:gridCol w="621536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+mj-lt"/>
                          <a:ea typeface="Times New Roman"/>
                          <a:cs typeface="Times New Roman"/>
                        </a:rPr>
                        <a:t>Jammu</a:t>
                      </a:r>
                      <a:endParaRPr lang="en-US" sz="10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+mj-lt"/>
                          <a:ea typeface="Times New Roman"/>
                          <a:cs typeface="Times New Roman"/>
                        </a:rPr>
                        <a:t>Samba</a:t>
                      </a:r>
                      <a:endParaRPr lang="en-US" sz="10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+mj-lt"/>
                          <a:ea typeface="Times New Roman"/>
                          <a:cs typeface="Times New Roman"/>
                        </a:rPr>
                        <a:t>Kathua</a:t>
                      </a:r>
                      <a:endParaRPr lang="en-US" sz="10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+mj-lt"/>
                          <a:ea typeface="Times New Roman"/>
                          <a:cs typeface="Times New Roman"/>
                        </a:rPr>
                        <a:t>Rajouri</a:t>
                      </a:r>
                      <a:endParaRPr lang="en-US" sz="10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+mj-lt"/>
                          <a:ea typeface="Times New Roman"/>
                          <a:cs typeface="Times New Roman"/>
                        </a:rPr>
                        <a:t>Poonch</a:t>
                      </a:r>
                      <a:endParaRPr lang="en-US" sz="10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+mj-lt"/>
                          <a:ea typeface="Times New Roman"/>
                          <a:cs typeface="Times New Roman"/>
                        </a:rPr>
                        <a:t>Doda / Kishtwar</a:t>
                      </a:r>
                      <a:endParaRPr lang="en-US" sz="10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+mj-lt"/>
                          <a:ea typeface="Times New Roman"/>
                          <a:cs typeface="Times New Roman"/>
                        </a:rPr>
                        <a:t>Udhampur</a:t>
                      </a:r>
                      <a:endParaRPr lang="en-US" sz="10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Reasi</a:t>
                      </a:r>
                      <a:endParaRPr lang="en-US" sz="10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Ramban</a:t>
                      </a:r>
                      <a:endParaRPr lang="en-US" sz="10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Total</a:t>
                      </a:r>
                      <a:endParaRPr lang="en-US" sz="10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latin typeface="Times New Roman"/>
                          <a:ea typeface="Times New Roman"/>
                          <a:cs typeface="Times New Roman"/>
                        </a:rPr>
                        <a:t>No of premises existing at the end of the Month 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latin typeface="Times New Roman"/>
                          <a:ea typeface="Times New Roman"/>
                          <a:cs typeface="Times New Roman"/>
                        </a:rPr>
                        <a:t>a. Retail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Times New Roman"/>
                          <a:ea typeface="Times New Roman"/>
                          <a:cs typeface="Times New Roman"/>
                        </a:rPr>
                        <a:t>2565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330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578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315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255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509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338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5321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>b. Whole .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1524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31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62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63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1744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>c. Manufacturing Units(Allopathic + Ayurvedic) (including Loan licensee) , Blood Banks &amp; Blood Storage Centre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18/06(BB)/03(BSC)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45/01 (BB)/01(BSC)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01(BB)/03(BSC)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01(BB) /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02 (BSC)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02 (BB)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02/02(BB)/04(BSC)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65 / 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13 (BB) / 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13 (BSC)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>Violation detected in regard to DPCO under Essential Commodities Act. 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>No. of Shops detected being run without Qualified Person / Not maintaining / Purchase Records.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>Any other information related to Drug side (License Renewed)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09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ransition spd="med">
    <p:cover dir="lu"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2900" dirty="0" smtClean="0">
                <a:latin typeface="Arial Black" pitchFamily="34" charset="0"/>
              </a:rPr>
              <a:t>District Wise Work Done (Drug Wing) Kashmir Division January, 2014</a:t>
            </a:r>
            <a:endParaRPr lang="en-US" sz="29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752600"/>
          <a:ext cx="8229596" cy="467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0719"/>
                <a:gridCol w="760719"/>
                <a:gridCol w="484094"/>
                <a:gridCol w="345782"/>
                <a:gridCol w="401107"/>
                <a:gridCol w="497925"/>
                <a:gridCol w="497925"/>
                <a:gridCol w="497925"/>
                <a:gridCol w="497925"/>
                <a:gridCol w="497925"/>
                <a:gridCol w="497925"/>
                <a:gridCol w="497925"/>
                <a:gridCol w="497925"/>
                <a:gridCol w="497925"/>
                <a:gridCol w="497925"/>
                <a:gridCol w="497925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 smtClean="0"/>
                        <a:t>DI HQ</a:t>
                      </a:r>
                      <a:endParaRPr lang="en-US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700" b="1" dirty="0">
                          <a:latin typeface="Times New Roman"/>
                          <a:ea typeface="Times New Roman"/>
                          <a:cs typeface="Times New Roman"/>
                        </a:rPr>
                        <a:t>Srinagar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700" b="1" dirty="0">
                          <a:latin typeface="Times New Roman"/>
                          <a:ea typeface="Times New Roman"/>
                          <a:cs typeface="Times New Roman"/>
                        </a:rPr>
                        <a:t>Budgam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700" b="1" dirty="0">
                          <a:latin typeface="Times New Roman"/>
                          <a:ea typeface="Times New Roman"/>
                          <a:cs typeface="Times New Roman"/>
                        </a:rPr>
                        <a:t>Anantnag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700" b="1" dirty="0">
                          <a:latin typeface="Times New Roman"/>
                          <a:ea typeface="Times New Roman"/>
                          <a:cs typeface="Times New Roman"/>
                        </a:rPr>
                        <a:t>Kulgam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700" b="1" dirty="0">
                          <a:latin typeface="Times New Roman"/>
                          <a:ea typeface="Times New Roman"/>
                          <a:cs typeface="Times New Roman"/>
                        </a:rPr>
                        <a:t>Baramulla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700" b="1" dirty="0">
                          <a:latin typeface="Times New Roman"/>
                          <a:ea typeface="Times New Roman"/>
                          <a:cs typeface="Times New Roman"/>
                        </a:rPr>
                        <a:t>Kupwara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700" b="1" dirty="0">
                          <a:latin typeface="Times New Roman"/>
                          <a:ea typeface="Times New Roman"/>
                          <a:cs typeface="Times New Roman"/>
                        </a:rPr>
                        <a:t>Ganderbal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700" b="1" dirty="0">
                          <a:latin typeface="Times New Roman"/>
                          <a:ea typeface="Times New Roman"/>
                          <a:cs typeface="Times New Roman"/>
                        </a:rPr>
                        <a:t>Bandipora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700" b="1" dirty="0">
                          <a:latin typeface="Times New Roman"/>
                          <a:ea typeface="Times New Roman"/>
                          <a:cs typeface="Times New Roman"/>
                        </a:rPr>
                        <a:t>Pulwama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700" b="1" dirty="0">
                          <a:latin typeface="Times New Roman"/>
                          <a:ea typeface="Times New Roman"/>
                          <a:cs typeface="Times New Roman"/>
                        </a:rPr>
                        <a:t>Shopian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700" b="1" dirty="0">
                          <a:latin typeface="Times New Roman"/>
                          <a:ea typeface="Times New Roman"/>
                          <a:cs typeface="Times New Roman"/>
                        </a:rPr>
                        <a:t>Leh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700" b="1" dirty="0">
                          <a:latin typeface="Times New Roman"/>
                          <a:ea typeface="Times New Roman"/>
                          <a:cs typeface="Times New Roman"/>
                        </a:rPr>
                        <a:t>Kargil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>
                          <a:latin typeface="Times New Roman"/>
                          <a:ea typeface="Times New Roman"/>
                          <a:cs typeface="Times New Roman"/>
                        </a:rPr>
                        <a:t>Mfg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>
                          <a:latin typeface="Times New Roman"/>
                          <a:ea typeface="Times New Roman"/>
                          <a:cs typeface="Times New Roman"/>
                        </a:rPr>
                        <a:t>Total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latin typeface="Times New Roman"/>
                          <a:ea typeface="Times New Roman"/>
                          <a:cs typeface="Times New Roman"/>
                        </a:rPr>
                        <a:t>Samples Lifted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66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35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28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276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atin typeface="Times New Roman"/>
                          <a:ea typeface="Times New Roman"/>
                          <a:cs typeface="Times New Roman"/>
                        </a:rPr>
                        <a:t>No. of Inspections Conducted a. Sales Establishments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57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143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94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47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35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70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35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709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atin typeface="Times New Roman"/>
                          <a:ea typeface="Times New Roman"/>
                          <a:cs typeface="Times New Roman"/>
                        </a:rPr>
                        <a:t>b. Manufacturing Units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atin typeface="Times New Roman"/>
                          <a:ea typeface="Times New Roman"/>
                          <a:cs typeface="Times New Roman"/>
                        </a:rPr>
                        <a:t>No. of Prosecution Launched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atin typeface="Times New Roman"/>
                          <a:ea typeface="Times New Roman"/>
                          <a:cs typeface="Times New Roman"/>
                        </a:rPr>
                        <a:t>No. of Cases decided by the Court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318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atin typeface="Times New Roman"/>
                          <a:ea typeface="Times New Roman"/>
                          <a:cs typeface="Times New Roman"/>
                        </a:rPr>
                        <a:t>a. With Quantum of Imprisonment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atin typeface="Times New Roman"/>
                          <a:ea typeface="Times New Roman"/>
                          <a:cs typeface="Times New Roman"/>
                        </a:rPr>
                        <a:t>b. Amount of Fine (Rs) imposed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atin typeface="Times New Roman"/>
                          <a:ea typeface="Times New Roman"/>
                          <a:cs typeface="Times New Roman"/>
                        </a:rPr>
                        <a:t>c. Acquittal 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latin typeface="Times New Roman"/>
                          <a:ea typeface="Times New Roman"/>
                          <a:cs typeface="Times New Roman"/>
                        </a:rPr>
                        <a:t>d. Convicted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latin typeface="Times New Roman"/>
                          <a:ea typeface="Times New Roman"/>
                          <a:cs typeface="Times New Roman"/>
                        </a:rPr>
                        <a:t>No. of Cases of pending in the Court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92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08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07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07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202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atin typeface="Times New Roman"/>
                          <a:ea typeface="Times New Roman"/>
                          <a:cs typeface="Times New Roman"/>
                        </a:rPr>
                        <a:t>No. of Licenses Issued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atin typeface="Times New Roman"/>
                          <a:ea typeface="Times New Roman"/>
                          <a:cs typeface="Times New Roman"/>
                        </a:rPr>
                        <a:t> a. Retail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09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latin typeface="Times New Roman"/>
                          <a:ea typeface="Times New Roman"/>
                          <a:cs typeface="Times New Roman"/>
                        </a:rPr>
                        <a:t>28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ransition spd="med">
    <p:cover dir="lu"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533400"/>
          <a:ext cx="8255000" cy="5887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7606"/>
                <a:gridCol w="697606"/>
                <a:gridCol w="558085"/>
                <a:gridCol w="488324"/>
                <a:gridCol w="372056"/>
                <a:gridCol w="418563"/>
                <a:gridCol w="502276"/>
                <a:gridCol w="502276"/>
                <a:gridCol w="502276"/>
                <a:gridCol w="502276"/>
                <a:gridCol w="502276"/>
                <a:gridCol w="502276"/>
                <a:gridCol w="502276"/>
                <a:gridCol w="502276"/>
                <a:gridCol w="502276"/>
                <a:gridCol w="502276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/>
                        <a:t>DI HQ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700" b="1" dirty="0">
                          <a:latin typeface="Times New Roman"/>
                          <a:ea typeface="Times New Roman"/>
                          <a:cs typeface="Times New Roman"/>
                        </a:rPr>
                        <a:t>Srinagar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700" b="1" dirty="0">
                          <a:latin typeface="Times New Roman"/>
                          <a:ea typeface="Times New Roman"/>
                          <a:cs typeface="Times New Roman"/>
                        </a:rPr>
                        <a:t>Budgam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700" b="1" dirty="0">
                          <a:latin typeface="Times New Roman"/>
                          <a:ea typeface="Times New Roman"/>
                          <a:cs typeface="Times New Roman"/>
                        </a:rPr>
                        <a:t>Anantnag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700" b="1" dirty="0">
                          <a:latin typeface="Times New Roman"/>
                          <a:ea typeface="Times New Roman"/>
                          <a:cs typeface="Times New Roman"/>
                        </a:rPr>
                        <a:t>Kulgam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700" b="1" dirty="0">
                          <a:latin typeface="Times New Roman"/>
                          <a:ea typeface="Times New Roman"/>
                          <a:cs typeface="Times New Roman"/>
                        </a:rPr>
                        <a:t>Baramulla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700" b="1" dirty="0">
                          <a:latin typeface="Times New Roman"/>
                          <a:ea typeface="Times New Roman"/>
                          <a:cs typeface="Times New Roman"/>
                        </a:rPr>
                        <a:t>Kupwara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700" b="1" dirty="0">
                          <a:latin typeface="Times New Roman"/>
                          <a:ea typeface="Times New Roman"/>
                          <a:cs typeface="Times New Roman"/>
                        </a:rPr>
                        <a:t>Ganderbal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700" b="1" dirty="0">
                          <a:latin typeface="Times New Roman"/>
                          <a:ea typeface="Times New Roman"/>
                          <a:cs typeface="Times New Roman"/>
                        </a:rPr>
                        <a:t>Bandipora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700" b="1" dirty="0">
                          <a:latin typeface="Times New Roman"/>
                          <a:ea typeface="Times New Roman"/>
                          <a:cs typeface="Times New Roman"/>
                        </a:rPr>
                        <a:t>Pulwama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700" b="1" dirty="0">
                          <a:latin typeface="Times New Roman"/>
                          <a:ea typeface="Times New Roman"/>
                          <a:cs typeface="Times New Roman"/>
                        </a:rPr>
                        <a:t>Shopian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700" b="1" dirty="0">
                          <a:latin typeface="Times New Roman"/>
                          <a:ea typeface="Times New Roman"/>
                          <a:cs typeface="Times New Roman"/>
                        </a:rPr>
                        <a:t>Leh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700" b="1" dirty="0">
                          <a:latin typeface="Times New Roman"/>
                          <a:ea typeface="Times New Roman"/>
                          <a:cs typeface="Times New Roman"/>
                        </a:rPr>
                        <a:t>Kargil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>
                          <a:latin typeface="Times New Roman"/>
                          <a:ea typeface="Times New Roman"/>
                          <a:cs typeface="Times New Roman"/>
                        </a:rPr>
                        <a:t>Mfg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>
                          <a:latin typeface="Times New Roman"/>
                          <a:ea typeface="Times New Roman"/>
                          <a:cs typeface="Times New Roman"/>
                        </a:rPr>
                        <a:t>Total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latin typeface="Times New Roman"/>
                          <a:ea typeface="Times New Roman"/>
                          <a:cs typeface="Times New Roman"/>
                        </a:rPr>
                        <a:t>b. Whole Sale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atin typeface="Times New Roman"/>
                          <a:ea typeface="Times New Roman"/>
                          <a:cs typeface="Times New Roman"/>
                        </a:rPr>
                        <a:t>c. Restricted/Mfg.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atin typeface="Times New Roman"/>
                          <a:ea typeface="Times New Roman"/>
                          <a:cs typeface="Times New Roman"/>
                        </a:rPr>
                        <a:t>d. Homeopathic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atin typeface="Times New Roman"/>
                          <a:ea typeface="Times New Roman"/>
                          <a:cs typeface="Times New Roman"/>
                        </a:rPr>
                        <a:t>Amount of License Fee deposited in the Treasury (Rs.)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57,000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33,000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30,000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48,000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35,000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15,000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12,000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50,000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4000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3000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3000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1200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2,91,200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atin typeface="Times New Roman"/>
                          <a:ea typeface="Times New Roman"/>
                          <a:cs typeface="Times New Roman"/>
                        </a:rPr>
                        <a:t>Value of the Seized Drugs (Rs.)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474758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850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84844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2760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2703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2432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5,68,347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atin typeface="Times New Roman"/>
                          <a:ea typeface="Times New Roman"/>
                          <a:cs typeface="Times New Roman"/>
                        </a:rPr>
                        <a:t>No. of Complaints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atin typeface="Times New Roman"/>
                          <a:ea typeface="Times New Roman"/>
                          <a:cs typeface="Times New Roman"/>
                        </a:rPr>
                        <a:t> a.  Received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latin typeface="Times New Roman"/>
                          <a:ea typeface="Times New Roman"/>
                          <a:cs typeface="Times New Roman"/>
                        </a:rPr>
                        <a:t>b. Investigated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atin typeface="Times New Roman"/>
                          <a:ea typeface="Times New Roman"/>
                          <a:cs typeface="Times New Roman"/>
                        </a:rPr>
                        <a:t>c. Pending for Investigation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atin typeface="Times New Roman"/>
                          <a:ea typeface="Times New Roman"/>
                          <a:cs typeface="Times New Roman"/>
                        </a:rPr>
                        <a:t>No. of Un-Licensed Shops detected 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latin typeface="Times New Roman"/>
                          <a:ea typeface="Times New Roman"/>
                          <a:cs typeface="Times New Roman"/>
                        </a:rPr>
                        <a:t>No. of Show Cause Notice issued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atin typeface="Times New Roman"/>
                          <a:ea typeface="Times New Roman"/>
                          <a:cs typeface="Times New Roman"/>
                        </a:rPr>
                        <a:t>No. of Licenses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atin typeface="Times New Roman"/>
                          <a:ea typeface="Times New Roman"/>
                          <a:cs typeface="Times New Roman"/>
                        </a:rPr>
                        <a:t> a. Suspended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latin typeface="Times New Roman"/>
                          <a:ea typeface="Times New Roman"/>
                          <a:cs typeface="Times New Roman"/>
                        </a:rPr>
                        <a:t>b. Cancelled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latin typeface="Times New Roman"/>
                          <a:ea typeface="Times New Roman"/>
                          <a:cs typeface="Times New Roman"/>
                        </a:rPr>
                        <a:t>No of premises existing at the end of the Month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latin typeface="Times New Roman"/>
                          <a:ea typeface="Times New Roman"/>
                          <a:cs typeface="Times New Roman"/>
                        </a:rPr>
                        <a:t> a. Retail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1283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478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1223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450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742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561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211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224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590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314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49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35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6160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latin typeface="Times New Roman"/>
                          <a:ea typeface="Times New Roman"/>
                          <a:cs typeface="Times New Roman"/>
                        </a:rPr>
                        <a:t>b. Whole Sale.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1366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156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858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109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286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95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32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41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326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62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07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latin typeface="Times New Roman"/>
                          <a:ea typeface="Times New Roman"/>
                          <a:cs typeface="Times New Roman"/>
                        </a:rPr>
                        <a:t>3340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ransition spd="med">
    <p:cover dir="lu"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533400" y="457200"/>
          <a:ext cx="8229597" cy="3357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0719"/>
                <a:gridCol w="760719"/>
                <a:gridCol w="553250"/>
                <a:gridCol w="345782"/>
                <a:gridCol w="553250"/>
                <a:gridCol w="345782"/>
                <a:gridCol w="553250"/>
                <a:gridCol w="484094"/>
                <a:gridCol w="553250"/>
                <a:gridCol w="553250"/>
                <a:gridCol w="484094"/>
                <a:gridCol w="484094"/>
                <a:gridCol w="304288"/>
                <a:gridCol w="497925"/>
                <a:gridCol w="497925"/>
                <a:gridCol w="497925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dirty="0" smtClean="0"/>
                        <a:t>DI HQ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700" b="1" dirty="0">
                          <a:latin typeface="Times New Roman"/>
                          <a:ea typeface="Times New Roman"/>
                          <a:cs typeface="Times New Roman"/>
                        </a:rPr>
                        <a:t>Srinagar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700" b="1" dirty="0">
                          <a:latin typeface="Times New Roman"/>
                          <a:ea typeface="Times New Roman"/>
                          <a:cs typeface="Times New Roman"/>
                        </a:rPr>
                        <a:t>Budgam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700" b="1" dirty="0">
                          <a:latin typeface="Times New Roman"/>
                          <a:ea typeface="Times New Roman"/>
                          <a:cs typeface="Times New Roman"/>
                        </a:rPr>
                        <a:t>Anantnag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700" b="1" dirty="0">
                          <a:latin typeface="Times New Roman"/>
                          <a:ea typeface="Times New Roman"/>
                          <a:cs typeface="Times New Roman"/>
                        </a:rPr>
                        <a:t>Kulgam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700" b="1" dirty="0">
                          <a:latin typeface="Times New Roman"/>
                          <a:ea typeface="Times New Roman"/>
                          <a:cs typeface="Times New Roman"/>
                        </a:rPr>
                        <a:t>Baramulla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700" b="1" dirty="0">
                          <a:latin typeface="Times New Roman"/>
                          <a:ea typeface="Times New Roman"/>
                          <a:cs typeface="Times New Roman"/>
                        </a:rPr>
                        <a:t>Kupwara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700" b="1" dirty="0">
                          <a:latin typeface="Times New Roman"/>
                          <a:ea typeface="Times New Roman"/>
                          <a:cs typeface="Times New Roman"/>
                        </a:rPr>
                        <a:t>Ganderbal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700" b="1" dirty="0">
                          <a:latin typeface="Times New Roman"/>
                          <a:ea typeface="Times New Roman"/>
                          <a:cs typeface="Times New Roman"/>
                        </a:rPr>
                        <a:t>Bandipora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700" b="1" dirty="0">
                          <a:latin typeface="Times New Roman"/>
                          <a:ea typeface="Times New Roman"/>
                          <a:cs typeface="Times New Roman"/>
                        </a:rPr>
                        <a:t>Pulwama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700" b="1" dirty="0">
                          <a:latin typeface="Times New Roman"/>
                          <a:ea typeface="Times New Roman"/>
                          <a:cs typeface="Times New Roman"/>
                        </a:rPr>
                        <a:t>Shopian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700" b="1" dirty="0">
                          <a:latin typeface="Times New Roman"/>
                          <a:ea typeface="Times New Roman"/>
                          <a:cs typeface="Times New Roman"/>
                        </a:rPr>
                        <a:t>Leh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700" b="1" dirty="0">
                          <a:latin typeface="Times New Roman"/>
                          <a:ea typeface="Times New Roman"/>
                          <a:cs typeface="Times New Roman"/>
                        </a:rPr>
                        <a:t>Kargil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>
                          <a:latin typeface="Times New Roman"/>
                          <a:ea typeface="Times New Roman"/>
                          <a:cs typeface="Times New Roman"/>
                        </a:rPr>
                        <a:t>Mfg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>
                          <a:latin typeface="Times New Roman"/>
                          <a:ea typeface="Times New Roman"/>
                          <a:cs typeface="Times New Roman"/>
                        </a:rPr>
                        <a:t>Total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latin typeface="Times New Roman"/>
                          <a:ea typeface="Times New Roman"/>
                          <a:cs typeface="Times New Roman"/>
                        </a:rPr>
                        <a:t>c. Manufacturing Units(Allopathic +Ayurvedic) (including Loan licensee) , Blood Banks &amp; Blood Storage Centre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12 Mfg 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16 BB 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10 BSC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atin typeface="Times New Roman"/>
                          <a:ea typeface="Times New Roman"/>
                          <a:cs typeface="Times New Roman"/>
                        </a:rPr>
                        <a:t>Violation detected in regard to DPCO under Essential Commodities Act. 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atin typeface="Times New Roman"/>
                          <a:ea typeface="Times New Roman"/>
                          <a:cs typeface="Times New Roman"/>
                        </a:rPr>
                        <a:t>No of shops detected being run without Qualified Person.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atin typeface="Times New Roman"/>
                          <a:ea typeface="Times New Roman"/>
                          <a:cs typeface="Times New Roman"/>
                        </a:rPr>
                        <a:t>No of Chemists shops not maintaining Sale / Purchase Record.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latin typeface="Times New Roman"/>
                          <a:ea typeface="Times New Roman"/>
                          <a:cs typeface="Times New Roman"/>
                        </a:rPr>
                        <a:t>Any other information related to drug side (License Renewed).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06 (R)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14 (W)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01 Shifting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01 Shifting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01 (R)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02 (W)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02 Shifting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01 Shifting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08 (R)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07 (R)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latin typeface="Times New Roman"/>
                          <a:ea typeface="Times New Roman"/>
                          <a:cs typeface="Times New Roman"/>
                        </a:rPr>
                        <a:t>22 (R)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latin typeface="Times New Roman"/>
                          <a:ea typeface="Times New Roman"/>
                          <a:cs typeface="Times New Roman"/>
                        </a:rPr>
                        <a:t> 16 (W)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latin typeface="Times New Roman"/>
                          <a:ea typeface="Times New Roman"/>
                          <a:cs typeface="Times New Roman"/>
                        </a:rPr>
                        <a:t>05 Shifting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ransition spd="med">
    <p:cover dir="lu"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Arial Black" pitchFamily="34" charset="0"/>
              </a:rPr>
              <a:t>Details of Prosecutions launched during the Month of January, 2014</a:t>
            </a:r>
            <a:endParaRPr lang="en-US" sz="28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7453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914400"/>
                <a:gridCol w="6400800"/>
              </a:tblGrid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</a:rPr>
                        <a:t>S.No.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</a:rPr>
                        <a:t>District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</a:rPr>
                        <a:t>Cases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8479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1.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Shopian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DI Shopian v/s M/s Raza Medical Agency launched in CJM, Shopian</a:t>
                      </a:r>
                    </a:p>
                  </a:txBody>
                  <a:tcPr marL="68580" marR="68580" marT="0" marB="0" anchor="ctr"/>
                </a:tc>
              </a:tr>
              <a:tr h="294957"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2.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5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Srinagar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1. DI Srinagar Zone II v/s Hamdard Dawakhana Kadikadal Srinagar launched in 1</a:t>
                      </a:r>
                      <a:r>
                        <a:rPr lang="en-US" sz="1400" baseline="30000" dirty="0">
                          <a:latin typeface="Times New Roman"/>
                          <a:ea typeface="Times New Roman"/>
                          <a:cs typeface="Times New Roman"/>
                        </a:rPr>
                        <a:t>st</a:t>
                      </a: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 Additional Munsiff Srinagar</a:t>
                      </a:r>
                    </a:p>
                  </a:txBody>
                  <a:tcPr marL="68580" marR="68580" marT="0" marB="0" anchor="ctr"/>
                </a:tc>
              </a:tr>
              <a:tr h="152400"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2. DI Srinagar Zone II v/s Hamdard Dawakhana Nowhatta Srinagar launched in 3</a:t>
                      </a:r>
                      <a:r>
                        <a:rPr lang="en-US" sz="1400" baseline="30000">
                          <a:latin typeface="Times New Roman"/>
                          <a:ea typeface="Times New Roman"/>
                          <a:cs typeface="Times New Roman"/>
                        </a:rPr>
                        <a:t>rd</a:t>
                      </a: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 Additional Munsiff Srinagar</a:t>
                      </a:r>
                    </a:p>
                  </a:txBody>
                  <a:tcPr marL="68580" marR="68580" marT="0" marB="0" anchor="ctr"/>
                </a:tc>
              </a:tr>
              <a:tr h="60960"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3. DI Srinagar Zone II v/s Gousia Herbalcure Ranger launched in 2</a:t>
                      </a:r>
                      <a:r>
                        <a:rPr lang="en-US" sz="1400" baseline="30000" dirty="0">
                          <a:latin typeface="Times New Roman"/>
                          <a:ea typeface="Times New Roman"/>
                          <a:cs typeface="Times New Roman"/>
                        </a:rPr>
                        <a:t>nd</a:t>
                      </a: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 Additional Munsiff Srinagar</a:t>
                      </a:r>
                    </a:p>
                  </a:txBody>
                  <a:tcPr marL="68580" marR="68580" marT="0" marB="0" anchor="ctr"/>
                </a:tc>
              </a:tr>
              <a:tr h="274320"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4. DI Srinagar Zone II v/s Yaswi Dawakhana Nawakadal Srinagar launched in 1</a:t>
                      </a:r>
                      <a:r>
                        <a:rPr lang="en-US" sz="1400" baseline="30000">
                          <a:latin typeface="Times New Roman"/>
                          <a:ea typeface="Times New Roman"/>
                          <a:cs typeface="Times New Roman"/>
                        </a:rPr>
                        <a:t>st</a:t>
                      </a: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 Additional Munsiff Srinagar</a:t>
                      </a:r>
                    </a:p>
                  </a:txBody>
                  <a:tcPr marL="68580" marR="68580" marT="0" marB="0" anchor="ctr"/>
                </a:tc>
              </a:tr>
              <a:tr h="304800"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5. DI Srinagar Zone I v/s M.D. Sundaram Surgicals Srinagar launched in CJM, Srinagar</a:t>
                      </a:r>
                    </a:p>
                  </a:txBody>
                  <a:tcPr marL="68580" marR="68580" marT="0" marB="0" anchor="ctr"/>
                </a:tc>
              </a:tr>
              <a:tr h="192723"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3.</a:t>
                      </a: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Jammu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1. DI v/s A.K. Biotech Pvt. Ltd, Vividic-50, Batch No.: DFT-4095 launched in CJM, Jammu</a:t>
                      </a:r>
                    </a:p>
                  </a:txBody>
                  <a:tcPr marL="68580" marR="68580" marT="0" marB="0" anchor="ctr"/>
                </a:tc>
              </a:tr>
              <a:tr h="3048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2. DI v/s Ethicare Laboratories, Metonorm, Batch No.: EL-120 launched in CJM, Jammu</a:t>
                      </a:r>
                    </a:p>
                  </a:txBody>
                  <a:tcPr marL="68580" marR="68580" marT="0" marB="0" anchor="ctr"/>
                </a:tc>
              </a:tr>
              <a:tr h="1524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3. DI v/s Ethicare Laboratories, Metonorm, Batch No.: EL-130303 launched in CJM, Jammu</a:t>
                      </a:r>
                    </a:p>
                  </a:txBody>
                  <a:tcPr marL="68580" marR="68580" marT="0" marB="0" anchor="ctr"/>
                </a:tc>
              </a:tr>
              <a:tr h="67595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4.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Kathua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DI v/s Krishan Kumar (Revision Petition) launched in High Court, Jammu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ransition spd="med">
    <p:cover dir="lu"/>
    <p:sndAc>
      <p:stSnd>
        <p:snd r:embed="rId2" name="arrow.wav"/>
      </p:stSnd>
    </p:sndAc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Details of Seizure Undertaken during the Month of January, 2014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1066800"/>
                <a:gridCol w="6553200"/>
              </a:tblGrid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</a:rPr>
                        <a:t>S.No.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</a:rPr>
                        <a:t>District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</a:rPr>
                        <a:t>Seizure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1.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Pulwama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Molcin Plus Tablet, Batch No.: T-3498 </a:t>
                      </a: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(Rs. 2432)</a:t>
                      </a: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 (DI Pulwama)</a:t>
                      </a:r>
                    </a:p>
                  </a:txBody>
                  <a:tcPr marL="68580" marR="68580" marT="0" marB="0" anchor="ctr"/>
                </a:tc>
              </a:tr>
              <a:tr h="370840"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2.</a:t>
                      </a: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Srinagar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1. Picofast Syrup, Batch No.: ML-130613 </a:t>
                      </a: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(Rs. 25038)</a:t>
                      </a: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 (DI, Srinagar Zone IV)</a:t>
                      </a:r>
                    </a:p>
                  </a:txBody>
                  <a:tcPr marL="68580" marR="68580" marT="0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2. Unlicensed </a:t>
                      </a: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(Rs. 5255)</a:t>
                      </a: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 (DI, Srinagar Zone II)</a:t>
                      </a:r>
                    </a:p>
                  </a:txBody>
                  <a:tcPr marL="68580" marR="68580" marT="0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3. Pizoscot Injection, Batch No.: BD-3117A </a:t>
                      </a: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(Rs. 444465)</a:t>
                      </a: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 (DI, Srinagar Zone VI)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3.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Budgam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Oro-OZ Tablet, Batch No.: OZT-004 </a:t>
                      </a: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(Rs. 850)</a:t>
                      </a: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 (DI, Budgam)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4.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Ganderbal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On-Off Tablet, Batch No.: 9764490 </a:t>
                      </a: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(Rs. 2703)</a:t>
                      </a: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 (DI, Ganderbal)</a:t>
                      </a:r>
                    </a:p>
                  </a:txBody>
                  <a:tcPr marL="68580" marR="68580" marT="0" marB="0" anchor="ctr"/>
                </a:tc>
              </a:tr>
              <a:tr h="370840"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5.</a:t>
                      </a:r>
                    </a:p>
                  </a:txBody>
                  <a:tcPr marL="68580" marR="68580" marT="0" marB="0" anchor="ctr"/>
                </a:tc>
                <a:tc row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Anantnag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1. Diclowin Plus Tablet, Batch No.: DPT-5824 </a:t>
                      </a: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(Rs. 1440)</a:t>
                      </a: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 (DI, Anantnag HQ)</a:t>
                      </a:r>
                    </a:p>
                  </a:txBody>
                  <a:tcPr marL="68580" marR="68580" marT="0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2. Pantlar-40 Tablet, Batch No.: 30620T </a:t>
                      </a: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(Rs. 53200) </a:t>
                      </a: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(DI, Anantnag HQ)</a:t>
                      </a:r>
                    </a:p>
                  </a:txBody>
                  <a:tcPr marL="68580" marR="68580" marT="0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3. Largesic MR Tablet, Batch No.: MT-13258 </a:t>
                      </a: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(Rs. 5704)</a:t>
                      </a: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 (DI, Anantnag HQ) </a:t>
                      </a:r>
                    </a:p>
                  </a:txBody>
                  <a:tcPr marL="68580" marR="68580" marT="0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4. Endospas Tablet, Batch No.: BT-2579 </a:t>
                      </a: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(Rs. 24500)</a:t>
                      </a: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 (DI, Anantnag HQ)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ransition spd="med">
    <p:cover dir="lu"/>
    <p:sndAc>
      <p:stSnd>
        <p:snd r:embed="rId2" name="arrow.wav"/>
      </p:stSnd>
    </p:sndAc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Details of Seizure Undertaken during the Month of January, 2014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1905000"/>
                <a:gridCol w="5562600"/>
              </a:tblGrid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</a:rPr>
                        <a:t>S.No.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</a:rPr>
                        <a:t>District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</a:rPr>
                        <a:t>Seizure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6.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Kulgam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Largesic MR Tablet, Batch No.: MT-13258 </a:t>
                      </a: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(Rs. 2760)</a:t>
                      </a: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 (DI, Kulgam HQ)</a:t>
                      </a:r>
                    </a:p>
                  </a:txBody>
                  <a:tcPr marL="68580" marR="68580" marT="0" marB="0" anchor="ctr"/>
                </a:tc>
              </a:tr>
              <a:tr h="370840"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7.</a:t>
                      </a: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Jammu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1. Ceftriaxone Injection, Batch No.: 4402813 </a:t>
                      </a: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(Rs. 151050)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2. Piperacillin &amp; Tazobactam Injection, Batch No.: 3600313 </a:t>
                      </a: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(Rs. 258720)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3. Caremol Tablet, Batch no.: 4402813 </a:t>
                      </a: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(Rs. 1777)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8.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Udhampur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Ceftriaxone Injection, Batch No.: 4402813 </a:t>
                      </a: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(Rs. 11062.5)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ransition spd="med">
    <p:cover dir="lu"/>
    <p:sndAc>
      <p:stSnd>
        <p:snd r:embed="rId2" name="arrow.wav"/>
      </p:stSnd>
    </p:sndAc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200" dirty="0" smtClean="0">
                <a:latin typeface="Arial Black" pitchFamily="34" charset="0"/>
              </a:rPr>
              <a:t>District wise Work Done of Drug Testing Laboratory, Kashmir (January, 2014)</a:t>
            </a:r>
            <a:endParaRPr lang="en-US" sz="3200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endParaRPr lang="en-US" b="1" dirty="0" smtClean="0"/>
          </a:p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graphicFrame>
        <p:nvGraphicFramePr>
          <p:cNvPr id="7" name="Content Placeholder 9"/>
          <p:cNvGraphicFramePr>
            <a:graphicFrameLocks/>
          </p:cNvGraphicFramePr>
          <p:nvPr/>
        </p:nvGraphicFramePr>
        <p:xfrm>
          <a:off x="457200" y="2514600"/>
          <a:ext cx="8291195" cy="270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8640"/>
                <a:gridCol w="548640"/>
                <a:gridCol w="548640"/>
                <a:gridCol w="640080"/>
                <a:gridCol w="533400"/>
                <a:gridCol w="534035"/>
                <a:gridCol w="548640"/>
                <a:gridCol w="548640"/>
                <a:gridCol w="548640"/>
                <a:gridCol w="548640"/>
                <a:gridCol w="548640"/>
                <a:gridCol w="670560"/>
                <a:gridCol w="426720"/>
                <a:gridCol w="548640"/>
                <a:gridCol w="548640"/>
              </a:tblGrid>
              <a:tr h="370840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S.No.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Item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1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ACHIEVEMENTS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Srinagar</a:t>
                      </a:r>
                      <a:endParaRPr lang="en-US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>
                          <a:latin typeface="Times New Roman"/>
                          <a:ea typeface="Times New Roman"/>
                          <a:cs typeface="Times New Roman"/>
                        </a:rPr>
                        <a:t>Ganderbal</a:t>
                      </a:r>
                      <a:endParaRPr lang="en-US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>
                          <a:latin typeface="Times New Roman"/>
                          <a:ea typeface="Times New Roman"/>
                          <a:cs typeface="Times New Roman"/>
                        </a:rPr>
                        <a:t>Budgam</a:t>
                      </a:r>
                      <a:endParaRPr lang="en-US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>
                          <a:latin typeface="Times New Roman"/>
                          <a:ea typeface="Times New Roman"/>
                          <a:cs typeface="Times New Roman"/>
                        </a:rPr>
                        <a:t>Anantnag</a:t>
                      </a:r>
                      <a:endParaRPr lang="en-US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>
                          <a:latin typeface="Times New Roman"/>
                          <a:ea typeface="Times New Roman"/>
                          <a:cs typeface="Times New Roman"/>
                        </a:rPr>
                        <a:t>Kulgam</a:t>
                      </a:r>
                      <a:endParaRPr lang="en-US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>
                          <a:latin typeface="Times New Roman"/>
                          <a:ea typeface="Times New Roman"/>
                          <a:cs typeface="Times New Roman"/>
                        </a:rPr>
                        <a:t>Pulwama</a:t>
                      </a:r>
                      <a:endParaRPr lang="en-US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>
                          <a:latin typeface="Times New Roman"/>
                          <a:ea typeface="Times New Roman"/>
                          <a:cs typeface="Times New Roman"/>
                        </a:rPr>
                        <a:t>Shopian</a:t>
                      </a:r>
                      <a:endParaRPr lang="en-US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>
                          <a:latin typeface="Times New Roman"/>
                          <a:ea typeface="Times New Roman"/>
                          <a:cs typeface="Times New Roman"/>
                        </a:rPr>
                        <a:t>Baramulla</a:t>
                      </a:r>
                      <a:endParaRPr lang="en-US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>
                          <a:latin typeface="Times New Roman"/>
                          <a:ea typeface="Times New Roman"/>
                          <a:cs typeface="Times New Roman"/>
                        </a:rPr>
                        <a:t>Bandipora</a:t>
                      </a:r>
                      <a:endParaRPr lang="en-US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>
                          <a:latin typeface="Times New Roman"/>
                          <a:ea typeface="Times New Roman"/>
                          <a:cs typeface="Times New Roman"/>
                        </a:rPr>
                        <a:t>Kupwara</a:t>
                      </a:r>
                      <a:endParaRPr lang="en-US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>
                          <a:latin typeface="Times New Roman"/>
                          <a:ea typeface="Times New Roman"/>
                          <a:cs typeface="Times New Roman"/>
                        </a:rPr>
                        <a:t>Leh</a:t>
                      </a:r>
                      <a:endParaRPr lang="en-US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>
                          <a:latin typeface="Times New Roman"/>
                          <a:ea typeface="Times New Roman"/>
                          <a:cs typeface="Times New Roman"/>
                        </a:rPr>
                        <a:t>Kargil</a:t>
                      </a:r>
                      <a:endParaRPr lang="en-US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>
                          <a:latin typeface="Times New Roman"/>
                          <a:ea typeface="Times New Roman"/>
                          <a:cs typeface="Times New Roman"/>
                        </a:rPr>
                        <a:t>Total</a:t>
                      </a:r>
                      <a:endParaRPr lang="en-US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latin typeface="Times New Roman"/>
                          <a:ea typeface="Times New Roman"/>
                          <a:cs typeface="Times New Roman"/>
                        </a:rPr>
                        <a:t>1.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>Samples Received 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43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28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09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256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>2.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latin typeface="Times New Roman"/>
                          <a:ea typeface="Times New Roman"/>
                          <a:cs typeface="Times New Roman"/>
                        </a:rPr>
                        <a:t>Samples Tested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latin typeface="Times New Roman"/>
                          <a:ea typeface="Times New Roman"/>
                          <a:cs typeface="Times New Roman"/>
                        </a:rPr>
                        <a:t>[Pending  (P) + New (N) ]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08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>3.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>Sample Found Standard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08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>4.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latin typeface="Times New Roman"/>
                          <a:ea typeface="Times New Roman"/>
                          <a:cs typeface="Times New Roman"/>
                        </a:rPr>
                        <a:t>Samples Found 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latin typeface="Times New Roman"/>
                          <a:ea typeface="Times New Roman"/>
                          <a:cs typeface="Times New Roman"/>
                        </a:rPr>
                        <a:t>Sub Standard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02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ransition spd="med">
    <p:cover dir="lu"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200" dirty="0" smtClean="0">
                <a:latin typeface="Arial Black" pitchFamily="34" charset="0"/>
              </a:rPr>
              <a:t>District wise Work Done of Combined Food and Drug Laboratory, Jammu (January, 2014)</a:t>
            </a:r>
            <a:endParaRPr lang="en-US" sz="3200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endParaRPr lang="en-US" b="1" dirty="0" smtClean="0"/>
          </a:p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graphicFrame>
        <p:nvGraphicFramePr>
          <p:cNvPr id="8" name="Content Placeholder 9"/>
          <p:cNvGraphicFramePr>
            <a:graphicFrameLocks/>
          </p:cNvGraphicFramePr>
          <p:nvPr/>
        </p:nvGraphicFramePr>
        <p:xfrm>
          <a:off x="457200" y="1981200"/>
          <a:ext cx="8138791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8555"/>
                <a:gridCol w="538555"/>
                <a:gridCol w="538555"/>
                <a:gridCol w="628315"/>
                <a:gridCol w="523595"/>
                <a:gridCol w="524219"/>
                <a:gridCol w="538555"/>
                <a:gridCol w="538555"/>
                <a:gridCol w="538555"/>
                <a:gridCol w="538555"/>
                <a:gridCol w="538555"/>
                <a:gridCol w="658235"/>
                <a:gridCol w="418877"/>
                <a:gridCol w="538555"/>
                <a:gridCol w="538555"/>
              </a:tblGrid>
              <a:tr h="117096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S.No.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Item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1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ACHIEVEMENTS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8306"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Anantnag</a:t>
                      </a:r>
                      <a:endParaRPr lang="en-US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Budgam</a:t>
                      </a:r>
                      <a:endParaRPr lang="en-US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Bandipora</a:t>
                      </a:r>
                      <a:endParaRPr lang="en-US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Baramulla</a:t>
                      </a:r>
                      <a:endParaRPr lang="en-US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Doda</a:t>
                      </a:r>
                      <a:endParaRPr lang="en-US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Ganderbal</a:t>
                      </a:r>
                      <a:endParaRPr lang="en-US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Jammu</a:t>
                      </a:r>
                      <a:endParaRPr lang="en-US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Kathua</a:t>
                      </a:r>
                      <a:endParaRPr lang="en-US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Kargil</a:t>
                      </a:r>
                      <a:endParaRPr lang="en-US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Kishtwar</a:t>
                      </a:r>
                      <a:endParaRPr lang="en-US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Kupwara</a:t>
                      </a:r>
                      <a:endParaRPr lang="en-US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Leh</a:t>
                      </a:r>
                      <a:endParaRPr lang="en-US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Poonch</a:t>
                      </a:r>
                      <a:endParaRPr lang="en-US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561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latin typeface="Times New Roman"/>
                          <a:ea typeface="Times New Roman"/>
                          <a:cs typeface="Times New Roman"/>
                        </a:rPr>
                        <a:t>1.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>Samples Received 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02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04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683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>2.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latin typeface="Times New Roman"/>
                          <a:ea typeface="Times New Roman"/>
                          <a:cs typeface="Times New Roman"/>
                        </a:rPr>
                        <a:t>Samples Tested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latin typeface="Times New Roman"/>
                          <a:ea typeface="Times New Roman"/>
                          <a:cs typeface="Times New Roman"/>
                        </a:rPr>
                        <a:t>[Pending  (P) + New (N) ]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08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127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01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04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419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>3.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>Sample Found Standard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07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124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01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04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122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>4.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latin typeface="Times New Roman"/>
                          <a:ea typeface="Times New Roman"/>
                          <a:cs typeface="Times New Roman"/>
                        </a:rPr>
                        <a:t>Samples Found 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latin typeface="Times New Roman"/>
                          <a:ea typeface="Times New Roman"/>
                          <a:cs typeface="Times New Roman"/>
                        </a:rPr>
                        <a:t>Sub Standard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01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03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01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9" name="Content Placeholder 9"/>
          <p:cNvGraphicFramePr>
            <a:graphicFrameLocks/>
          </p:cNvGraphicFramePr>
          <p:nvPr/>
        </p:nvGraphicFramePr>
        <p:xfrm>
          <a:off x="533400" y="4343400"/>
          <a:ext cx="8138791" cy="243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8555"/>
                <a:gridCol w="538555"/>
                <a:gridCol w="538555"/>
                <a:gridCol w="628315"/>
                <a:gridCol w="523595"/>
                <a:gridCol w="524219"/>
                <a:gridCol w="538555"/>
                <a:gridCol w="538555"/>
                <a:gridCol w="538555"/>
                <a:gridCol w="538555"/>
                <a:gridCol w="538555"/>
                <a:gridCol w="658235"/>
                <a:gridCol w="1495987"/>
              </a:tblGrid>
              <a:tr h="117096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S.No.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Item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ACHIEVEMENTS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8306"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 smtClean="0">
                          <a:latin typeface="Times New Roman"/>
                          <a:ea typeface="Times New Roman"/>
                          <a:cs typeface="Times New Roman"/>
                        </a:rPr>
                        <a:t>Pulwama</a:t>
                      </a:r>
                      <a:endParaRPr lang="en-US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 smtClean="0">
                          <a:latin typeface="Times New Roman"/>
                          <a:ea typeface="Times New Roman"/>
                          <a:cs typeface="Times New Roman"/>
                        </a:rPr>
                        <a:t>Rajouri</a:t>
                      </a:r>
                      <a:endParaRPr lang="en-US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 smtClean="0">
                          <a:latin typeface="Times New Roman"/>
                          <a:ea typeface="Times New Roman"/>
                          <a:cs typeface="Times New Roman"/>
                        </a:rPr>
                        <a:t>Ramban</a:t>
                      </a:r>
                      <a:endParaRPr lang="en-US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 smtClean="0">
                          <a:latin typeface="Times New Roman"/>
                          <a:ea typeface="Times New Roman"/>
                          <a:cs typeface="Times New Roman"/>
                        </a:rPr>
                        <a:t>Reasi</a:t>
                      </a:r>
                      <a:endParaRPr lang="en-US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 smtClean="0">
                          <a:latin typeface="Times New Roman"/>
                          <a:ea typeface="Times New Roman"/>
                          <a:cs typeface="Times New Roman"/>
                        </a:rPr>
                        <a:t>Samba</a:t>
                      </a:r>
                      <a:endParaRPr lang="en-US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 smtClean="0">
                          <a:latin typeface="Times New Roman"/>
                          <a:ea typeface="Times New Roman"/>
                          <a:cs typeface="Times New Roman"/>
                        </a:rPr>
                        <a:t>Shopian</a:t>
                      </a:r>
                      <a:endParaRPr lang="en-US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 smtClean="0">
                          <a:latin typeface="Times New Roman"/>
                          <a:ea typeface="Times New Roman"/>
                          <a:cs typeface="Times New Roman"/>
                        </a:rPr>
                        <a:t>Srinagar</a:t>
                      </a:r>
                      <a:endParaRPr lang="en-US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 smtClean="0">
                          <a:latin typeface="Times New Roman"/>
                          <a:ea typeface="Times New Roman"/>
                          <a:cs typeface="Times New Roman"/>
                        </a:rPr>
                        <a:t>Udhampur</a:t>
                      </a:r>
                      <a:endParaRPr lang="en-US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 smtClean="0">
                          <a:latin typeface="Times New Roman"/>
                          <a:ea typeface="Times New Roman"/>
                          <a:cs typeface="Times New Roman"/>
                        </a:rPr>
                        <a:t>Police/CB</a:t>
                      </a:r>
                      <a:endParaRPr lang="en-US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 smtClean="0">
                          <a:latin typeface="Times New Roman"/>
                          <a:ea typeface="Times New Roman"/>
                          <a:cs typeface="Times New Roman"/>
                        </a:rPr>
                        <a:t>Principal GMC (Informal Samples)</a:t>
                      </a:r>
                      <a:endParaRPr lang="en-US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Total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561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latin typeface="Times New Roman"/>
                          <a:ea typeface="Times New Roman"/>
                          <a:cs typeface="Times New Roman"/>
                        </a:rPr>
                        <a:t>1.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>Samples Received 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09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08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192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683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>2.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latin typeface="Times New Roman"/>
                          <a:ea typeface="Times New Roman"/>
                          <a:cs typeface="Times New Roman"/>
                        </a:rPr>
                        <a:t>Samples Tested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latin typeface="Times New Roman"/>
                          <a:ea typeface="Times New Roman"/>
                          <a:cs typeface="Times New Roman"/>
                        </a:rPr>
                        <a:t>[Pending  (P) + New (N) ]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08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04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04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203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419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>3.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>Sample Found Standard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08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04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04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198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122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>4.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latin typeface="Times New Roman"/>
                          <a:ea typeface="Times New Roman"/>
                          <a:cs typeface="Times New Roman"/>
                        </a:rPr>
                        <a:t>Samples Found 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latin typeface="Times New Roman"/>
                          <a:ea typeface="Times New Roman"/>
                          <a:cs typeface="Times New Roman"/>
                        </a:rPr>
                        <a:t>Sub Standard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05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ransition spd="med">
    <p:cover dir="lu"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6751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CUMULATIVE WORKDONE OF DRUG TESTING LABORATORY JAMMU / KASHMIR TILL THE MONTH OF JANUARY, 2014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447800"/>
          <a:ext cx="8229596" cy="35557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8145"/>
                <a:gridCol w="748145"/>
                <a:gridCol w="748145"/>
                <a:gridCol w="748145"/>
                <a:gridCol w="748145"/>
                <a:gridCol w="748145"/>
                <a:gridCol w="748145"/>
                <a:gridCol w="748146"/>
                <a:gridCol w="748145"/>
                <a:gridCol w="748145"/>
                <a:gridCol w="748145"/>
              </a:tblGrid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S.No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Item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kumimoji="0" lang="en-US" sz="11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ACHIEVEMENTS</a:t>
                      </a:r>
                      <a:endParaRPr lang="en-US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0" lang="en-US" sz="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COMBINED FOOD AND DRUG LABORATORY, JAMMU</a:t>
                      </a:r>
                      <a:endParaRPr lang="en-US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0" lang="en-US" sz="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DRUG TESTING LABORATORY, KASHMIR</a:t>
                      </a:r>
                      <a:endParaRPr lang="en-US" sz="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lang="en-US" sz="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1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latin typeface="Times New Roman"/>
                          <a:ea typeface="Times New Roman"/>
                          <a:cs typeface="Times New Roman"/>
                        </a:rPr>
                        <a:t>January, 2014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Previous Cumulative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Cumulative Till January, 2014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January, 2014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Previous Cumulative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Cumulative Till January, 2014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January, 2014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Previous Cumulative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Cumulative Till January, 2014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1.</a:t>
                      </a:r>
                      <a:endParaRPr lang="en-US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Samples Received </a:t>
                      </a:r>
                      <a:endParaRPr lang="en-US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192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1735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1927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256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1576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1832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448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3311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3759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2.</a:t>
                      </a:r>
                      <a:endParaRPr lang="en-US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Samples Tested</a:t>
                      </a:r>
                      <a:endParaRPr lang="en-US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[Pending  (P) + New (N) ]</a:t>
                      </a:r>
                      <a:endParaRPr lang="en-US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203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1742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1945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1601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1803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405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3343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3748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3.</a:t>
                      </a:r>
                      <a:endParaRPr lang="en-US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Sample Found Standard</a:t>
                      </a:r>
                      <a:endParaRPr lang="en-US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198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1681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1879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1530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1730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398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3211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3609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4.</a:t>
                      </a:r>
                      <a:endParaRPr lang="en-US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Samples Found </a:t>
                      </a:r>
                      <a:r>
                        <a:rPr lang="en-US" sz="1100" baseline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0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Sub </a:t>
                      </a:r>
                      <a:r>
                        <a:rPr lang="en-US" sz="1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Standard</a:t>
                      </a:r>
                      <a:endParaRPr lang="en-US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05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61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66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71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73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07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132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139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ransition spd="med">
    <p:cover dir="lu"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1" y="1803400"/>
          <a:ext cx="8223162" cy="43872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250"/>
                <a:gridCol w="3151349"/>
                <a:gridCol w="1295400"/>
                <a:gridCol w="1295400"/>
                <a:gridCol w="1593763"/>
              </a:tblGrid>
              <a:tr h="45072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itchFamily="34" charset="0"/>
                        </a:rPr>
                        <a:t>S. No.</a:t>
                      </a:r>
                      <a:endParaRPr lang="en-US" sz="1600" dirty="0">
                        <a:latin typeface="Calibri" pitchFamily="34" charset="0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itchFamily="34" charset="0"/>
                        </a:rPr>
                        <a:t>Particulars</a:t>
                      </a:r>
                      <a:endParaRPr lang="en-US" sz="1600" dirty="0">
                        <a:latin typeface="Calibri" pitchFamily="34" charset="0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itchFamily="34" charset="0"/>
                        </a:rPr>
                        <a:t>JAMMU DIVISION</a:t>
                      </a:r>
                      <a:endParaRPr lang="en-US" sz="1600" dirty="0">
                        <a:latin typeface="Calibri" pitchFamily="34" charset="0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itchFamily="34" charset="0"/>
                        </a:rPr>
                        <a:t>KASHMIR</a:t>
                      </a:r>
                      <a:r>
                        <a:rPr lang="en-US" sz="1600" baseline="0" dirty="0" smtClean="0">
                          <a:latin typeface="Calibri" pitchFamily="34" charset="0"/>
                        </a:rPr>
                        <a:t> DIVISION</a:t>
                      </a:r>
                      <a:endParaRPr lang="en-US" sz="1600" dirty="0">
                        <a:latin typeface="Calibri" pitchFamily="34" charset="0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itchFamily="34" charset="0"/>
                        </a:rPr>
                        <a:t>TOTAL</a:t>
                      </a:r>
                      <a:endParaRPr lang="en-US" sz="1600" dirty="0">
                        <a:latin typeface="Calibri" pitchFamily="34" charset="0"/>
                      </a:endParaRPr>
                    </a:p>
                  </a:txBody>
                  <a:tcPr marL="88487" marR="88487"/>
                </a:tc>
              </a:tr>
              <a:tr h="45072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1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+mj-lt"/>
                        </a:rPr>
                        <a:t>Inspections</a:t>
                      </a:r>
                      <a:r>
                        <a:rPr lang="en-US" sz="1800" baseline="0" dirty="0" smtClean="0">
                          <a:latin typeface="+mj-lt"/>
                        </a:rPr>
                        <a:t> conducted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 </a:t>
                      </a:r>
                      <a:r>
                        <a:rPr lang="en-US" sz="1800" dirty="0" smtClean="0">
                          <a:latin typeface="+mj-lt"/>
                        </a:rPr>
                        <a:t>761(Sales</a:t>
                      </a:r>
                      <a:r>
                        <a:rPr lang="en-US" sz="1800" dirty="0" smtClean="0">
                          <a:latin typeface="+mj-lt"/>
                        </a:rPr>
                        <a:t>)</a:t>
                      </a:r>
                    </a:p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 </a:t>
                      </a:r>
                      <a:r>
                        <a:rPr lang="en-US" sz="1800" dirty="0" smtClean="0">
                          <a:latin typeface="+mj-lt"/>
                        </a:rPr>
                        <a:t>22(Mfg</a:t>
                      </a:r>
                      <a:r>
                        <a:rPr lang="en-US" sz="1800" dirty="0" smtClean="0">
                          <a:latin typeface="+mj-lt"/>
                        </a:rPr>
                        <a:t>)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709 </a:t>
                      </a:r>
                      <a:r>
                        <a:rPr lang="en-US" sz="1800" dirty="0" smtClean="0">
                          <a:latin typeface="+mj-lt"/>
                        </a:rPr>
                        <a:t>(Sales)</a:t>
                      </a:r>
                    </a:p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02(Mfg</a:t>
                      </a:r>
                      <a:r>
                        <a:rPr lang="en-US" sz="1800" dirty="0" smtClean="0">
                          <a:latin typeface="+mj-lt"/>
                        </a:rPr>
                        <a:t>)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   </a:t>
                      </a:r>
                      <a:r>
                        <a:rPr lang="en-US" sz="1800" dirty="0" smtClean="0">
                          <a:latin typeface="+mj-lt"/>
                        </a:rPr>
                        <a:t>1470(Sales</a:t>
                      </a:r>
                      <a:r>
                        <a:rPr lang="en-US" sz="1800" dirty="0" smtClean="0">
                          <a:latin typeface="+mj-lt"/>
                        </a:rPr>
                        <a:t>)</a:t>
                      </a:r>
                    </a:p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24(Mfg</a:t>
                      </a:r>
                      <a:r>
                        <a:rPr lang="en-US" sz="1800" dirty="0" smtClean="0">
                          <a:latin typeface="+mj-lt"/>
                        </a:rPr>
                        <a:t>)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L="88487" marR="88487"/>
                </a:tc>
              </a:tr>
              <a:tr h="45072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2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+mj-lt"/>
                        </a:rPr>
                        <a:t>Samples lifted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200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276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476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L="88487" marR="88487"/>
                </a:tc>
              </a:tr>
              <a:tr h="45072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3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+mj-lt"/>
                        </a:rPr>
                        <a:t>Samples</a:t>
                      </a:r>
                      <a:r>
                        <a:rPr lang="en-US" sz="1800" baseline="0" dirty="0" smtClean="0">
                          <a:latin typeface="+mj-lt"/>
                        </a:rPr>
                        <a:t> Tested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203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202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405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487" marR="88487"/>
                </a:tc>
              </a:tr>
              <a:tr h="45072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4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+mj-lt"/>
                        </a:rPr>
                        <a:t>Samples Found Standard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198</a:t>
                      </a:r>
                      <a:endParaRPr lang="en-US" sz="18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200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398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487" marR="88487"/>
                </a:tc>
              </a:tr>
              <a:tr h="45072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5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+mj-lt"/>
                        </a:rPr>
                        <a:t>Samples Found Sub-Standard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05</a:t>
                      </a:r>
                      <a:endParaRPr lang="en-US" sz="18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02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07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487" marR="88487"/>
                </a:tc>
              </a:tr>
              <a:tr h="39305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6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+mj-lt"/>
                        </a:rPr>
                        <a:t>Prosecutions Launched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03+ 02 (Revision Petition)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06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09</a:t>
                      </a:r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+ 02 (Revision Petition)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487" marR="88487"/>
                </a:tc>
              </a:tr>
              <a:tr h="45072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7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+mj-lt"/>
                        </a:rPr>
                        <a:t>Cases Decided by Court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02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02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487" marR="88487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0203" y="193183"/>
            <a:ext cx="1249251" cy="121061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96112"/>
          </a:xfrm>
        </p:spPr>
        <p:txBody>
          <a:bodyPr>
            <a:noAutofit/>
          </a:bodyPr>
          <a:lstStyle/>
          <a:p>
            <a:pPr algn="ctr"/>
            <a:r>
              <a:rPr lang="en-US" sz="3200" b="1" kern="10" dirty="0" smtClean="0">
                <a:ln w="11430"/>
                <a:solidFill>
                  <a:srgbClr val="333399"/>
                </a:solidFill>
                <a:latin typeface="Arial Black"/>
              </a:rPr>
              <a:t>WORK DONE</a:t>
            </a:r>
            <a:br>
              <a:rPr lang="en-US" sz="3200" b="1" kern="10" dirty="0" smtClean="0">
                <a:ln w="11430"/>
                <a:solidFill>
                  <a:srgbClr val="333399"/>
                </a:solidFill>
                <a:latin typeface="Arial Black"/>
              </a:rPr>
            </a:br>
            <a:r>
              <a:rPr lang="en-US" sz="3200" b="1" kern="10" dirty="0" smtClean="0">
                <a:ln w="11430"/>
                <a:solidFill>
                  <a:srgbClr val="333399"/>
                </a:solidFill>
                <a:latin typeface="Arial Black"/>
              </a:rPr>
              <a:t>JANUARY, 2014 (DRUG WING)</a:t>
            </a:r>
            <a:endParaRPr lang="en-US" sz="32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 rot="10800000" flipV="1">
            <a:off x="457200" y="5638801"/>
            <a:ext cx="7997780" cy="838200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*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med">
    <p:newsflash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COMPARATIVE WORKDONE OF COMBINED FOOD AND DRUG LABORATORY JAMMU</a:t>
            </a:r>
            <a:endParaRPr lang="en-US" sz="28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25318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2743200"/>
                <a:gridCol w="1600200"/>
                <a:gridCol w="1402080"/>
                <a:gridCol w="1645920"/>
              </a:tblGrid>
              <a:tr h="370840"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S.No.</a:t>
                      </a:r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ACHIEVEMENTS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Item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DECEMBER, 2013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JANUARY, 2014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JANUARY, 2013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Samples Received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275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192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67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Samples </a:t>
                      </a:r>
                      <a:r>
                        <a:rPr lang="en-US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Tested</a:t>
                      </a:r>
                      <a:r>
                        <a:rPr lang="en-US" sz="1600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[Pending  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(P) + New (N) ]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205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203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101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Sample Found Standard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200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198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99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Samples Found </a:t>
                      </a:r>
                      <a:r>
                        <a:rPr lang="en-US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Sub 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Standard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05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05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02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ransition spd="med">
    <p:cover dir="lu"/>
    <p:sndAc>
      <p:stSnd>
        <p:snd r:embed="rId2" name="arrow.wav"/>
      </p:stSnd>
    </p:sndAc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COMPARATIVE WORKDONE OF DRUG TESTING LABORATORY KASHMIR</a:t>
            </a:r>
            <a:endParaRPr lang="en-US" sz="28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2057400"/>
          <a:ext cx="8229600" cy="27167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2529840"/>
                <a:gridCol w="1645920"/>
                <a:gridCol w="1645920"/>
                <a:gridCol w="1645920"/>
              </a:tblGrid>
              <a:tr h="248603"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S.No.</a:t>
                      </a:r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ACHIEVEMENTS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Item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DECEMBER, 2013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JANUARY, 2014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JANUARY, 2013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Samples Received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275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256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65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Samples </a:t>
                      </a:r>
                      <a:r>
                        <a:rPr lang="en-US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Tested</a:t>
                      </a:r>
                      <a:r>
                        <a:rPr lang="en-US" sz="1600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[Pending  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(P) + New (N) ]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202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202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91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Sample Found Standard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195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200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91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Samples Found </a:t>
                      </a:r>
                      <a:r>
                        <a:rPr lang="en-US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Sub 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Standard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07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02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ransition spd="med">
    <p:cover dir="lu"/>
    <p:sndAc>
      <p:stSnd>
        <p:snd r:embed="rId2" name="arrow.wav"/>
      </p:stSnd>
    </p:sndAc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6751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900" dirty="0" smtClean="0">
                <a:latin typeface="Arial Black" pitchFamily="34" charset="0"/>
              </a:rPr>
              <a:t>List of Sub-Standard Drugs January, 2014</a:t>
            </a:r>
            <a:endParaRPr lang="en-US" sz="2900" dirty="0">
              <a:latin typeface="Arial Black" pitchFamily="34" charset="0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762000" y="1524000"/>
          <a:ext cx="7543800" cy="47066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033"/>
                <a:gridCol w="972011"/>
                <a:gridCol w="1152756"/>
                <a:gridCol w="914400"/>
                <a:gridCol w="914400"/>
                <a:gridCol w="1295400"/>
                <a:gridCol w="1828800"/>
              </a:tblGrid>
              <a:tr h="5359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Times New Roman"/>
                          <a:ea typeface="Times New Roman"/>
                          <a:cs typeface="Times New Roman"/>
                        </a:rPr>
                        <a:t>S. No.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Name </a:t>
                      </a:r>
                      <a:r>
                        <a:rPr lang="en-US" sz="1000" b="1" dirty="0">
                          <a:latin typeface="Times New Roman"/>
                          <a:ea typeface="Times New Roman"/>
                          <a:cs typeface="Times New Roman"/>
                        </a:rPr>
                        <a:t>of the Drug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Times New Roman"/>
                          <a:ea typeface="Times New Roman"/>
                          <a:cs typeface="Times New Roman"/>
                        </a:rPr>
                        <a:t>Manufacturer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Times New Roman"/>
                          <a:ea typeface="Times New Roman"/>
                          <a:cs typeface="Times New Roman"/>
                        </a:rPr>
                        <a:t>Sample Lifted By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Times New Roman"/>
                          <a:ea typeface="Times New Roman"/>
                          <a:cs typeface="Times New Roman"/>
                        </a:rPr>
                        <a:t>Batch No.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Times New Roman"/>
                          <a:ea typeface="Times New Roman"/>
                          <a:cs typeface="Times New Roman"/>
                        </a:rPr>
                        <a:t>Test Report No. &amp; Date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Times New Roman"/>
                          <a:ea typeface="Times New Roman"/>
                          <a:cs typeface="Times New Roman"/>
                        </a:rPr>
                        <a:t>Reasons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0571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Times New Roman"/>
                          <a:cs typeface="Times New Roman"/>
                        </a:rPr>
                        <a:t>1.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Times New Roman"/>
                          <a:cs typeface="Times New Roman"/>
                        </a:rPr>
                        <a:t>Meftagesic Tablet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Times New Roman"/>
                          <a:cs typeface="Times New Roman"/>
                        </a:rPr>
                        <a:t>M/s Mepromax Life Sciences Pvt. Ltd., 16-Pharmacity, Selaqui, Dehradun, Uttarakhand – 248 197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DI, Jammu (Zone VI/HQ)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ZQB-1318,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M/D: 08/2013,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E/D: 07/2016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CFDL/J/2013-14/1772, 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Dated: 11.01.2014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Sample fails in the Assay of Paracetamol (143.21% of the claim made)</a:t>
                      </a:r>
                      <a:endParaRPr lang="en-US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23337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2.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Ceftriaxone Injection IP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(Jan Aushadhi)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Times New Roman"/>
                          <a:cs typeface="Times New Roman"/>
                        </a:rPr>
                        <a:t>M/s Karnataka Antibiotics &amp; Pharmaceuticals Limited, (a Government of India Enterprises) Plot No.: 14, II Phase, Peenya Bangalore – 560 058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Times New Roman"/>
                          <a:cs typeface="Times New Roman"/>
                        </a:rPr>
                        <a:t>DI, Jammu, (Zone II)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Times New Roman"/>
                          <a:cs typeface="Times New Roman"/>
                        </a:rPr>
                        <a:t>4402813,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Times New Roman"/>
                          <a:cs typeface="Times New Roman"/>
                        </a:rPr>
                        <a:t>M/D: 07/2013,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Times New Roman"/>
                          <a:cs typeface="Times New Roman"/>
                        </a:rPr>
                        <a:t>E/D: 06/2015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CFDL/J/2013-14/1828, 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Dated: 22.01.2014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Sample fails in the test Particulate Matter</a:t>
                      </a:r>
                      <a:endParaRPr lang="en-US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0571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3.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Caremol Tablet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M/s Jackson Laboratories Pvt. Ltd., Plot No.: 56 &amp; 61, Industrial Area, Phase III, Sansarpur Terrace (HP)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DI, Jammu, (Zone I)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Times New Roman"/>
                          <a:cs typeface="Times New Roman"/>
                        </a:rPr>
                        <a:t>T-4241,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Times New Roman"/>
                          <a:cs typeface="Times New Roman"/>
                        </a:rPr>
                        <a:t>M/D: 02/2013,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Times New Roman"/>
                          <a:cs typeface="Times New Roman"/>
                        </a:rPr>
                        <a:t>E/D: 01/2016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Times New Roman"/>
                          <a:cs typeface="Times New Roman"/>
                        </a:rPr>
                        <a:t>CFDL/J/2013-14/1830, 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Times New Roman"/>
                          <a:cs typeface="Times New Roman"/>
                        </a:rPr>
                        <a:t>Dated: 22.01.2014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Times New Roman"/>
                          <a:cs typeface="Times New Roman"/>
                        </a:rPr>
                        <a:t>Sample fails in the test Uniformity of Weight</a:t>
                      </a:r>
                      <a:endParaRPr lang="en-US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359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4.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Macnim Plus Tablet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M/s Affine Formulations Pvt. Ltd., 1947/3 Village Bhatia Tehsil Nalagarh, District Solan HP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DI, Assar / Bhaderwah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13329,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M/D: 05/2013,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E/D: 04/2015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CFDL/J/2013-14/1903, 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Dated: 29.01.2014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Times New Roman"/>
                          <a:cs typeface="Times New Roman"/>
                        </a:rPr>
                        <a:t>The Sample fails in Disintegration Test</a:t>
                      </a:r>
                      <a:endParaRPr lang="en-US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ransition spd="med">
    <p:cover dir="lu"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381000" y="914400"/>
          <a:ext cx="8229599" cy="2164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  <a:gridCol w="1219200"/>
                <a:gridCol w="1774371"/>
                <a:gridCol w="892629"/>
                <a:gridCol w="990600"/>
                <a:gridCol w="1371600"/>
                <a:gridCol w="1447799"/>
              </a:tblGrid>
              <a:tr h="46006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S. No.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Name </a:t>
                      </a:r>
                      <a:r>
                        <a:rPr lang="en-US" sz="1000" b="1" dirty="0">
                          <a:latin typeface="Times New Roman"/>
                          <a:ea typeface="Times New Roman"/>
                          <a:cs typeface="Times New Roman"/>
                        </a:rPr>
                        <a:t>of the Drug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Times New Roman"/>
                          <a:ea typeface="Times New Roman"/>
                          <a:cs typeface="Times New Roman"/>
                        </a:rPr>
                        <a:t>Manufacturer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Times New Roman"/>
                          <a:ea typeface="Times New Roman"/>
                          <a:cs typeface="Times New Roman"/>
                        </a:rPr>
                        <a:t>Sample Lifted By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Times New Roman"/>
                          <a:ea typeface="Times New Roman"/>
                          <a:cs typeface="Times New Roman"/>
                        </a:rPr>
                        <a:t>Batch No.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Times New Roman"/>
                          <a:ea typeface="Times New Roman"/>
                          <a:cs typeface="Times New Roman"/>
                        </a:rPr>
                        <a:t>Test Report No. &amp; Date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Times New Roman"/>
                          <a:ea typeface="Times New Roman"/>
                          <a:cs typeface="Times New Roman"/>
                        </a:rPr>
                        <a:t>Reasons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067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Times New Roman"/>
                          <a:cs typeface="Times New Roman"/>
                        </a:rPr>
                        <a:t>5.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Times New Roman"/>
                          <a:cs typeface="Times New Roman"/>
                        </a:rPr>
                        <a:t>Neurocin  Tablets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Times New Roman"/>
                          <a:cs typeface="Times New Roman"/>
                        </a:rPr>
                        <a:t>M/s Biosearch Organics, D.I.C., Industrial Estate, Govindsar, Near Railway Station, Kathua (J&amp;K)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DI, Srinagar Zone-II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BT-2241,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M/D: 02/2012,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E/D: 01/2015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L/DA/2013-14/1636, 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Dated: 20.01.2014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The Sample fails in Description</a:t>
                      </a:r>
                      <a:endParaRPr lang="en-US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6006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Times New Roman"/>
                          <a:cs typeface="Times New Roman"/>
                        </a:rPr>
                        <a:t>6.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Acela-OZ Tablet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Times New Roman"/>
                          <a:cs typeface="Times New Roman"/>
                        </a:rPr>
                        <a:t>M/s J.M. Remedies, Mamoore Complex Saproon Solan (HP) 173 211 (An ISO GMP Certified Company)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Times New Roman"/>
                          <a:cs typeface="Times New Roman"/>
                        </a:rPr>
                        <a:t>DI, Budgam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Times New Roman"/>
                          <a:cs typeface="Times New Roman"/>
                        </a:rPr>
                        <a:t>CPMKV-1647,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Times New Roman"/>
                          <a:cs typeface="Times New Roman"/>
                        </a:rPr>
                        <a:t>M/D: 07/2013,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Times New Roman"/>
                          <a:cs typeface="Times New Roman"/>
                        </a:rPr>
                        <a:t>E/D: 06/2015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Times New Roman"/>
                          <a:cs typeface="Times New Roman"/>
                        </a:rPr>
                        <a:t>L/DA/2013-14/1665, 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Times New Roman"/>
                          <a:cs typeface="Times New Roman"/>
                        </a:rPr>
                        <a:t>Dated: 20.01.2014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The Sample fails in Uniformity of Weight</a:t>
                      </a:r>
                      <a:endParaRPr lang="en-US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6006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Times New Roman"/>
                          <a:cs typeface="Times New Roman"/>
                        </a:rPr>
                        <a:t>7.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Vidazine-5 Tablet IP 5mg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M/s Civron Pharmaceuticals (A GMP Certified Company), 13 Industrial Area Phase III, Sansarpur, Terrace HP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DI, Kathua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CRT-1098,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M/D: 06/2013,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E/D: 05/2015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Times New Roman"/>
                          <a:cs typeface="Times New Roman"/>
                        </a:rPr>
                        <a:t>CFDL/J/2012-13/1875, 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Times New Roman"/>
                          <a:cs typeface="Times New Roman"/>
                        </a:rPr>
                        <a:t>Dated: 27.01.2014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Times New Roman"/>
                          <a:cs typeface="Times New Roman"/>
                        </a:rPr>
                        <a:t>Colour of the Product is not mentioned on the label, hence Misbranded</a:t>
                      </a:r>
                      <a:endParaRPr lang="en-US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ransition spd="med">
    <p:cover dir="lu"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0203" y="193183"/>
            <a:ext cx="1249251" cy="121061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6000" dirty="0" smtClean="0"/>
          </a:p>
          <a:p>
            <a:pPr algn="ctr">
              <a:buNone/>
            </a:pPr>
            <a:r>
              <a:rPr lang="en-US" sz="6000" dirty="0" smtClean="0">
                <a:solidFill>
                  <a:schemeClr val="accent1">
                    <a:lumMod val="75000"/>
                  </a:schemeClr>
                </a:solidFill>
              </a:rPr>
              <a:t>THANKS</a:t>
            </a:r>
            <a:endParaRPr lang="en-US" sz="6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newsflash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44408"/>
          </a:xfrm>
        </p:spPr>
        <p:txBody>
          <a:bodyPr>
            <a:noAutofit/>
          </a:bodyPr>
          <a:lstStyle/>
          <a:p>
            <a:pPr algn="ctr"/>
            <a:r>
              <a:rPr lang="en-US" sz="3200" b="1" kern="10" dirty="0" smtClean="0">
                <a:ln w="11430"/>
                <a:solidFill>
                  <a:srgbClr val="333399"/>
                </a:solidFill>
                <a:latin typeface="Arial Black"/>
              </a:rPr>
              <a:t>WORK DONE</a:t>
            </a:r>
            <a:br>
              <a:rPr lang="en-US" sz="3200" b="1" kern="10" dirty="0" smtClean="0">
                <a:ln w="11430"/>
                <a:solidFill>
                  <a:srgbClr val="333399"/>
                </a:solidFill>
                <a:latin typeface="Arial Black"/>
              </a:rPr>
            </a:br>
            <a:r>
              <a:rPr lang="en-US" sz="3200" b="1" kern="10" dirty="0" smtClean="0">
                <a:ln w="11430"/>
                <a:solidFill>
                  <a:srgbClr val="333399"/>
                </a:solidFill>
                <a:latin typeface="Arial Black"/>
              </a:rPr>
              <a:t> JANUARY, 2014 (DRUG WING)</a:t>
            </a:r>
            <a:endParaRPr lang="en-US" sz="32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704745"/>
          <a:ext cx="8261796" cy="48962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7389"/>
                <a:gridCol w="2154411"/>
                <a:gridCol w="2438400"/>
                <a:gridCol w="1600200"/>
                <a:gridCol w="1251396"/>
              </a:tblGrid>
              <a:tr h="5680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itchFamily="34" charset="0"/>
                        </a:rPr>
                        <a:t>S. No.</a:t>
                      </a:r>
                      <a:endParaRPr lang="en-US" sz="1600" dirty="0">
                        <a:latin typeface="Calibri" pitchFamily="34" charset="0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itchFamily="34" charset="0"/>
                        </a:rPr>
                        <a:t>Particulars</a:t>
                      </a:r>
                      <a:endParaRPr lang="en-US" sz="1600" dirty="0">
                        <a:latin typeface="Calibri" pitchFamily="34" charset="0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itchFamily="34" charset="0"/>
                        </a:rPr>
                        <a:t>JAMMU DIVISION</a:t>
                      </a:r>
                      <a:endParaRPr lang="en-US" sz="1600" dirty="0">
                        <a:latin typeface="Calibri" pitchFamily="34" charset="0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itchFamily="34" charset="0"/>
                        </a:rPr>
                        <a:t>KASHMIR</a:t>
                      </a:r>
                      <a:r>
                        <a:rPr lang="en-US" sz="1600" baseline="0" dirty="0" smtClean="0">
                          <a:latin typeface="Calibri" pitchFamily="34" charset="0"/>
                        </a:rPr>
                        <a:t> DIVISION</a:t>
                      </a:r>
                      <a:endParaRPr lang="en-US" sz="1600" dirty="0">
                        <a:latin typeface="Calibri" pitchFamily="34" charset="0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itchFamily="34" charset="0"/>
                        </a:rPr>
                        <a:t>TOTAL</a:t>
                      </a:r>
                      <a:endParaRPr lang="en-US" sz="1600" dirty="0">
                        <a:latin typeface="Calibri" pitchFamily="34" charset="0"/>
                      </a:endParaRPr>
                    </a:p>
                  </a:txBody>
                  <a:tcPr marL="88487" marR="88487"/>
                </a:tc>
              </a:tr>
              <a:tr h="37223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8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+mj-lt"/>
                        </a:rPr>
                        <a:t>Licenses Granted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37 </a:t>
                      </a:r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(R), </a:t>
                      </a:r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10(W</a:t>
                      </a:r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28(R</a:t>
                      </a: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),</a:t>
                      </a:r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(W</a:t>
                      </a: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65(R</a:t>
                      </a: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), </a:t>
                      </a:r>
                    </a:p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24(W</a:t>
                      </a: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487" marR="88487"/>
                </a:tc>
              </a:tr>
              <a:tr h="35265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9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+mj-lt"/>
                        </a:rPr>
                        <a:t>Licenses Renewed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38 </a:t>
                      </a:r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/ </a:t>
                      </a:r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05 Shifting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88 / 05  </a:t>
                      </a:r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Shifting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487" marR="88487"/>
                </a:tc>
              </a:tr>
              <a:tr h="37223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10 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+mj-lt"/>
                        </a:rPr>
                        <a:t>Show Cause</a:t>
                      </a:r>
                      <a:r>
                        <a:rPr lang="en-US" sz="1800" baseline="0" dirty="0" smtClean="0">
                          <a:latin typeface="+mj-lt"/>
                        </a:rPr>
                        <a:t> Issued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02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03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487" marR="88487"/>
                </a:tc>
              </a:tr>
              <a:tr h="37223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11</a:t>
                      </a: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+mj-lt"/>
                        </a:rPr>
                        <a:t>Licenses Suspended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487" marR="88487"/>
                </a:tc>
              </a:tr>
              <a:tr h="37223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12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+mj-lt"/>
                        </a:rPr>
                        <a:t>Licenses Cancelled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487" marR="88487"/>
                </a:tc>
              </a:tr>
              <a:tr h="37223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13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+mj-lt"/>
                        </a:rPr>
                        <a:t>Value of Drugs Seized 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Rs. 4,22,609.5</a:t>
                      </a:r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Rs. 5,68,347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Rs. 9,90,956.5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487" marR="88487"/>
                </a:tc>
              </a:tr>
              <a:tr h="62782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14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+mj-lt"/>
                        </a:rPr>
                        <a:t>Revenue Collected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Rs. </a:t>
                      </a:r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3,73,400</a:t>
                      </a:r>
                      <a:r>
                        <a:rPr lang="en-US" sz="18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+ 31,600(HO) = 4,05,000</a:t>
                      </a:r>
                      <a:endParaRPr lang="en-US" sz="18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2,91,200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6,96,200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487" marR="88487"/>
                </a:tc>
              </a:tr>
              <a:tr h="62782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15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+mj-lt"/>
                        </a:rPr>
                        <a:t>Unlicensed</a:t>
                      </a:r>
                      <a:r>
                        <a:rPr lang="en-US" sz="1800" baseline="0" dirty="0" smtClean="0">
                          <a:latin typeface="+mj-lt"/>
                        </a:rPr>
                        <a:t> Shops Detected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02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03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487" marR="88487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0203" y="193183"/>
            <a:ext cx="1249251" cy="121061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 spd="med">
    <p:newsflash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7"/>
            <a:ext cx="8229600" cy="108607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kern="10" dirty="0" smtClean="0">
                <a:ln w="11430"/>
                <a:solidFill>
                  <a:srgbClr val="333399"/>
                </a:solidFill>
                <a:latin typeface="Arial Black"/>
              </a:rPr>
              <a:t>COMPARATIVE WORK DONE,</a:t>
            </a:r>
            <a:br>
              <a:rPr lang="en-US" sz="3600" b="1" kern="10" dirty="0" smtClean="0">
                <a:ln w="11430"/>
                <a:solidFill>
                  <a:srgbClr val="333399"/>
                </a:solidFill>
                <a:latin typeface="Arial Black"/>
              </a:rPr>
            </a:br>
            <a:r>
              <a:rPr lang="en-US" sz="3600" b="1" kern="10" dirty="0" smtClean="0">
                <a:ln w="11430"/>
                <a:solidFill>
                  <a:srgbClr val="333399"/>
                </a:solidFill>
                <a:latin typeface="Arial Black"/>
              </a:rPr>
              <a:t> JAMMU &amp; KASHMIR (DRUG WING)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1" y="1803400"/>
          <a:ext cx="8223162" cy="48587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6992"/>
                <a:gridCol w="2236147"/>
                <a:gridCol w="1562660"/>
                <a:gridCol w="1964022"/>
                <a:gridCol w="1763341"/>
              </a:tblGrid>
              <a:tr h="4507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 pitchFamily="34" charset="0"/>
                        </a:rPr>
                        <a:t>S.No.</a:t>
                      </a:r>
                      <a:endParaRPr lang="en-US" sz="2000" dirty="0">
                        <a:latin typeface="Calibri" pitchFamily="34" charset="0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 pitchFamily="34" charset="0"/>
                        </a:rPr>
                        <a:t>Particulars</a:t>
                      </a:r>
                      <a:endParaRPr lang="en-US" sz="2000" dirty="0">
                        <a:latin typeface="Calibri" pitchFamily="34" charset="0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DECEMBER,</a:t>
                      </a:r>
                      <a:r>
                        <a:rPr lang="en-US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2013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JANUARY, 2014</a:t>
                      </a:r>
                      <a:endParaRPr lang="en-US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JANUARY, 2013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487" marR="88487"/>
                </a:tc>
              </a:tr>
              <a:tr h="6959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1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+mj-lt"/>
                        </a:rPr>
                        <a:t>Inspections</a:t>
                      </a:r>
                      <a:r>
                        <a:rPr lang="en-US" sz="1800" baseline="0" dirty="0" smtClean="0">
                          <a:latin typeface="+mj-lt"/>
                        </a:rPr>
                        <a:t> conducted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1511 (Sales)</a:t>
                      </a:r>
                    </a:p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23 (Mfg)</a:t>
                      </a: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   1470(Sales)</a:t>
                      </a:r>
                    </a:p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24(Mfg)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2113 (Sales)</a:t>
                      </a:r>
                    </a:p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13 </a:t>
                      </a: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(Mfg)</a:t>
                      </a:r>
                    </a:p>
                  </a:txBody>
                  <a:tcPr marL="88487" marR="88487"/>
                </a:tc>
              </a:tr>
              <a:tr h="45072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2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+mj-lt"/>
                        </a:rPr>
                        <a:t>Samples lifted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572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476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164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487" marR="88487"/>
                </a:tc>
              </a:tr>
              <a:tr h="45072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3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+mj-lt"/>
                        </a:rPr>
                        <a:t>Samples</a:t>
                      </a:r>
                      <a:r>
                        <a:rPr lang="en-US" sz="1800" baseline="0" dirty="0" smtClean="0">
                          <a:latin typeface="+mj-lt"/>
                        </a:rPr>
                        <a:t> Tested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407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405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192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7015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4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+mj-lt"/>
                        </a:rPr>
                        <a:t>Samples Found Standard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395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398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190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5072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5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+mj-lt"/>
                        </a:rPr>
                        <a:t>Samples Found Sub-Standard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07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02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45072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6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+mj-lt"/>
                        </a:rPr>
                        <a:t>Prosecutions Launched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05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09</a:t>
                      </a:r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+ 02 (Revision Petition)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09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487" marR="88487"/>
                </a:tc>
              </a:tr>
              <a:tr h="45072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7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+mj-lt"/>
                        </a:rPr>
                        <a:t>Cases Decided by Court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04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02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02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487" marR="88487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0203" y="193183"/>
            <a:ext cx="1249251" cy="121061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 spd="med">
    <p:newsflash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935165"/>
          <a:ext cx="8261795" cy="45702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9209"/>
                <a:gridCol w="2478791"/>
                <a:gridCol w="1828800"/>
                <a:gridCol w="1676400"/>
                <a:gridCol w="1708595"/>
              </a:tblGrid>
              <a:tr h="50323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 pitchFamily="34" charset="0"/>
                        </a:rPr>
                        <a:t>S.No.</a:t>
                      </a:r>
                      <a:endParaRPr lang="en-US" sz="2000" dirty="0">
                        <a:latin typeface="Calibri" pitchFamily="34" charset="0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 pitchFamily="34" charset="0"/>
                        </a:rPr>
                        <a:t>Particulars</a:t>
                      </a:r>
                      <a:endParaRPr lang="en-US" sz="2000" dirty="0">
                        <a:latin typeface="Calibri" pitchFamily="34" charset="0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DECEMBER</a:t>
                      </a:r>
                    </a:p>
                    <a:p>
                      <a:r>
                        <a:rPr lang="en-US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2013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JANUARY, 2014</a:t>
                      </a: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JANUARY, 2013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487" marR="88487"/>
                </a:tc>
              </a:tr>
              <a:tr h="4879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8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+mj-lt"/>
                        </a:rPr>
                        <a:t>Licenses Granted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75(R)</a:t>
                      </a:r>
                    </a:p>
                    <a:p>
                      <a:pPr algn="ctr"/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24(W)</a:t>
                      </a: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65(R), </a:t>
                      </a:r>
                    </a:p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24(W)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76 (R)</a:t>
                      </a:r>
                    </a:p>
                    <a:p>
                      <a:pPr algn="ctr"/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24 (W)</a:t>
                      </a:r>
                    </a:p>
                  </a:txBody>
                  <a:tcPr marL="88487" marR="88487"/>
                </a:tc>
              </a:tr>
              <a:tr h="4248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9</a:t>
                      </a: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+mj-lt"/>
                        </a:rPr>
                        <a:t>Licenses Renewed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39 /02 Shifting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88 / 05  Shifting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142</a:t>
                      </a:r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487" marR="88487"/>
                </a:tc>
              </a:tr>
              <a:tr h="4248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10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+mj-lt"/>
                        </a:rPr>
                        <a:t>Show Cause</a:t>
                      </a:r>
                      <a:r>
                        <a:rPr lang="en-US" sz="1800" baseline="0" dirty="0" smtClean="0">
                          <a:latin typeface="+mj-lt"/>
                        </a:rPr>
                        <a:t> Issued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06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03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18</a:t>
                      </a:r>
                      <a:endParaRPr lang="en-US" sz="18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248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11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+mj-lt"/>
                        </a:rPr>
                        <a:t>Licenses Suspended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02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14</a:t>
                      </a:r>
                      <a:endParaRPr lang="en-US" sz="18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248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12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+mj-lt"/>
                        </a:rPr>
                        <a:t>Licenses Cancelled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24</a:t>
                      </a:r>
                      <a:endParaRPr lang="en-US" sz="18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248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13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+mj-lt"/>
                        </a:rPr>
                        <a:t>Value of Drugs Seized 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4,87,014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Rs. 9,90,956.5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52048</a:t>
                      </a:r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487" marR="88487"/>
                </a:tc>
              </a:tr>
              <a:tr h="46508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14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+mj-lt"/>
                        </a:rPr>
                        <a:t>Revenue</a:t>
                      </a: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7,34,200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6,96,200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12,90,650</a:t>
                      </a:r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487" marR="88487"/>
                </a:tc>
              </a:tr>
              <a:tr h="61903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15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+mj-lt"/>
                        </a:rPr>
                        <a:t>Unlicensed</a:t>
                      </a:r>
                      <a:r>
                        <a:rPr lang="en-US" sz="1800" baseline="0" dirty="0" smtClean="0">
                          <a:latin typeface="+mj-lt"/>
                        </a:rPr>
                        <a:t> Shops Detected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03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487" marR="88487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0203" y="193183"/>
            <a:ext cx="1249251" cy="121061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600" b="1" kern="10" dirty="0" smtClean="0">
                <a:ln w="11430"/>
                <a:solidFill>
                  <a:srgbClr val="333399"/>
                </a:solidFill>
                <a:latin typeface="Arial Black"/>
              </a:rPr>
              <a:t>COMPARATIVE WORK DONE,</a:t>
            </a:r>
            <a:br>
              <a:rPr lang="en-US" sz="3600" b="1" kern="10" dirty="0" smtClean="0">
                <a:ln w="11430"/>
                <a:solidFill>
                  <a:srgbClr val="333399"/>
                </a:solidFill>
                <a:latin typeface="Arial Black"/>
              </a:rPr>
            </a:br>
            <a:r>
              <a:rPr lang="en-US" sz="3600" b="1" kern="10" dirty="0" smtClean="0">
                <a:ln w="11430"/>
                <a:solidFill>
                  <a:srgbClr val="333399"/>
                </a:solidFill>
                <a:latin typeface="Arial Black"/>
              </a:rPr>
              <a:t> JAMMU &amp; KASHMIR (DRUG WING)</a:t>
            </a:r>
            <a:endParaRPr lang="en-US" dirty="0"/>
          </a:p>
        </p:txBody>
      </p:sp>
    </p:spTree>
  </p:cSld>
  <p:clrMapOvr>
    <a:masterClrMapping/>
  </p:clrMapOvr>
  <p:transition spd="med">
    <p:newsflash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kern="10" dirty="0" smtClean="0">
                <a:ln w="11430"/>
                <a:solidFill>
                  <a:srgbClr val="333399"/>
                </a:solidFill>
                <a:latin typeface="Arial Black"/>
              </a:rPr>
              <a:t>COMPARATIVE WORK DONE,</a:t>
            </a:r>
            <a:br>
              <a:rPr lang="en-US" sz="3200" b="1" kern="10" dirty="0" smtClean="0">
                <a:ln w="11430"/>
                <a:solidFill>
                  <a:srgbClr val="333399"/>
                </a:solidFill>
                <a:latin typeface="Arial Black"/>
              </a:rPr>
            </a:br>
            <a:r>
              <a:rPr lang="en-US" sz="3200" b="1" kern="10" dirty="0" smtClean="0">
                <a:ln w="11430"/>
                <a:solidFill>
                  <a:srgbClr val="333399"/>
                </a:solidFill>
                <a:latin typeface="Arial Black"/>
              </a:rPr>
              <a:t> JAMMU DIVISION(DRUG WING)</a:t>
            </a:r>
            <a:endParaRPr lang="en-US" sz="32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382000" cy="48872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2362200"/>
                <a:gridCol w="1676400"/>
                <a:gridCol w="20574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 pitchFamily="34" charset="0"/>
                        </a:rPr>
                        <a:t>S.No.</a:t>
                      </a:r>
                      <a:endParaRPr lang="en-US" sz="2000" dirty="0">
                        <a:latin typeface="Calibri" pitchFamily="34" charset="0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 pitchFamily="34" charset="0"/>
                        </a:rPr>
                        <a:t>Particulars</a:t>
                      </a:r>
                      <a:endParaRPr lang="en-US" sz="2000" dirty="0">
                        <a:latin typeface="Calibri" pitchFamily="34" charset="0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DECEMBER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2013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JANUARY, 2014</a:t>
                      </a: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JANUARY, 2013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487" marR="88487"/>
                </a:tc>
              </a:tr>
              <a:tr h="64039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1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+mj-lt"/>
                        </a:rPr>
                        <a:t>Inspections</a:t>
                      </a:r>
                      <a:r>
                        <a:rPr lang="en-US" sz="1800" baseline="0" dirty="0" smtClean="0">
                          <a:latin typeface="+mj-lt"/>
                        </a:rPr>
                        <a:t> conducted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802(Sales)</a:t>
                      </a:r>
                    </a:p>
                    <a:p>
                      <a:pPr algn="ctr"/>
                      <a:r>
                        <a:rPr lang="en-US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20(Mfg)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761(Sales)</a:t>
                      </a:r>
                    </a:p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22(Mfg)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1063 (Sales)</a:t>
                      </a:r>
                    </a:p>
                    <a:p>
                      <a:pPr algn="ctr"/>
                      <a:r>
                        <a:rPr lang="en-US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10 (Mfg)</a:t>
                      </a:r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2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+mj-lt"/>
                        </a:rPr>
                        <a:t>Samples lifted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255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200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85</a:t>
                      </a:r>
                      <a:endParaRPr lang="en-US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3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+mj-lt"/>
                        </a:rPr>
                        <a:t>Samples</a:t>
                      </a:r>
                      <a:r>
                        <a:rPr lang="en-US" sz="1800" baseline="0" dirty="0" smtClean="0">
                          <a:latin typeface="+mj-lt"/>
                        </a:rPr>
                        <a:t> Tested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205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203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101</a:t>
                      </a:r>
                      <a:endParaRPr lang="en-US" sz="16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4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+mj-lt"/>
                        </a:rPr>
                        <a:t>Samples Found Standard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200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198</a:t>
                      </a:r>
                      <a:endParaRPr lang="en-US" sz="16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99</a:t>
                      </a:r>
                      <a:endParaRPr lang="en-US" sz="16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5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+mj-lt"/>
                        </a:rPr>
                        <a:t>Samples Found Sub-Standard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05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05</a:t>
                      </a:r>
                      <a:endParaRPr lang="en-US" sz="16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02</a:t>
                      </a:r>
                      <a:endParaRPr lang="en-US" sz="16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6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+mj-lt"/>
                        </a:rPr>
                        <a:t>Prosecutions Launched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03+ 02 (Revision Petition)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7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+mj-lt"/>
                        </a:rPr>
                        <a:t>Cases Decided by Court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02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02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8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+mj-lt"/>
                        </a:rPr>
                        <a:t>Licenses Granted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36(R)</a:t>
                      </a:r>
                    </a:p>
                    <a:p>
                      <a:pPr algn="ctr"/>
                      <a:r>
                        <a:rPr lang="en-US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09(W)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37 (R), 10(W)</a:t>
                      </a:r>
                    </a:p>
                    <a:p>
                      <a:pPr algn="ctr"/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42(R)</a:t>
                      </a:r>
                    </a:p>
                    <a:p>
                      <a:pPr algn="ctr"/>
                      <a:r>
                        <a:rPr lang="en-US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08(W)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ransition spd="med">
    <p:cover dir="lu"/>
    <p:sndAc>
      <p:stSnd>
        <p:snd r:embed="rId2" name="arrow.wav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kern="10" dirty="0" smtClean="0">
                <a:ln w="11430"/>
                <a:solidFill>
                  <a:srgbClr val="333399"/>
                </a:solidFill>
                <a:latin typeface="Arial Black"/>
              </a:rPr>
              <a:t>COMPARATIVE WORK DONE,</a:t>
            </a:r>
            <a:br>
              <a:rPr lang="en-US" sz="3200" b="1" kern="10" dirty="0" smtClean="0">
                <a:ln w="11430"/>
                <a:solidFill>
                  <a:srgbClr val="333399"/>
                </a:solidFill>
                <a:latin typeface="Arial Black"/>
              </a:rPr>
            </a:br>
            <a:r>
              <a:rPr lang="en-US" sz="3200" b="1" kern="10" dirty="0" smtClean="0">
                <a:ln w="11430"/>
                <a:solidFill>
                  <a:srgbClr val="333399"/>
                </a:solidFill>
                <a:latin typeface="Arial Black"/>
              </a:rPr>
              <a:t> JAMMU DIVISION(DRUG WING)</a:t>
            </a:r>
            <a:endParaRPr lang="en-US" sz="32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109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2529840"/>
                <a:gridCol w="1737360"/>
                <a:gridCol w="1554480"/>
                <a:gridCol w="16459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 pitchFamily="34" charset="0"/>
                        </a:rPr>
                        <a:t>S.No.</a:t>
                      </a:r>
                      <a:endParaRPr lang="en-US" sz="2000" dirty="0">
                        <a:latin typeface="Calibri" pitchFamily="34" charset="0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 pitchFamily="34" charset="0"/>
                        </a:rPr>
                        <a:t>Particulars</a:t>
                      </a:r>
                      <a:endParaRPr lang="en-US" sz="2000" dirty="0">
                        <a:latin typeface="Calibri" pitchFamily="34" charset="0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DECEMBER 2013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JANUARY,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2014</a:t>
                      </a:r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JANUARY,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2013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487" marR="88487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9</a:t>
                      </a: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+mj-lt"/>
                        </a:rPr>
                        <a:t>Licenses Renewed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10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+mj-lt"/>
                        </a:rPr>
                        <a:t>Show Cause</a:t>
                      </a:r>
                      <a:r>
                        <a:rPr lang="en-US" sz="1800" baseline="0" dirty="0" smtClean="0">
                          <a:latin typeface="+mj-lt"/>
                        </a:rPr>
                        <a:t> Issued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03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08</a:t>
                      </a:r>
                      <a:endParaRPr lang="en-US" sz="18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11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+mj-lt"/>
                        </a:rPr>
                        <a:t>Licenses Suspended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04</a:t>
                      </a:r>
                      <a:endParaRPr lang="en-US" sz="18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12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+mj-lt"/>
                        </a:rPr>
                        <a:t>Licenses Cancelled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22</a:t>
                      </a:r>
                      <a:endParaRPr lang="en-US" sz="18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13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+mj-lt"/>
                        </a:rPr>
                        <a:t>Value of Drugs Seized 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4,38,966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Rs. 4,22,609.5</a:t>
                      </a:r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1189</a:t>
                      </a:r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14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+mj-lt"/>
                        </a:rPr>
                        <a:t>Revenue</a:t>
                      </a: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3,90,500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Rs. 3,73,400</a:t>
                      </a:r>
                      <a:r>
                        <a:rPr lang="en-US" sz="18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+ 31,600(HO) = 4,05,000</a:t>
                      </a:r>
                      <a:endParaRPr lang="en-US" sz="18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3,45,550</a:t>
                      </a:r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15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+mj-lt"/>
                        </a:rPr>
                        <a:t>Unlicensed</a:t>
                      </a:r>
                      <a:r>
                        <a:rPr lang="en-US" sz="1800" baseline="0" dirty="0" smtClean="0">
                          <a:latin typeface="+mj-lt"/>
                        </a:rPr>
                        <a:t> Shops Detected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ransition spd="med">
    <p:cover dir="lu"/>
    <p:sndAc>
      <p:stSnd>
        <p:snd r:embed="rId2" name="arrow.wav"/>
      </p:stSnd>
    </p:sndAc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2900" dirty="0" smtClean="0">
                <a:latin typeface="Arial Black" pitchFamily="34" charset="0"/>
              </a:rPr>
              <a:t>District Wise Work Done (Drug Wing) Jammu Division January, 2014</a:t>
            </a:r>
            <a:endParaRPr lang="en-US" sz="29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595" cy="440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533400"/>
                <a:gridCol w="609600"/>
                <a:gridCol w="554180"/>
                <a:gridCol w="748145"/>
                <a:gridCol w="748145"/>
                <a:gridCol w="748145"/>
                <a:gridCol w="748145"/>
                <a:gridCol w="748145"/>
                <a:gridCol w="748145"/>
                <a:gridCol w="748145"/>
              </a:tblGrid>
              <a:tr h="370840">
                <a:tc>
                  <a:txBody>
                    <a:bodyPr/>
                    <a:lstStyle/>
                    <a:p>
                      <a:endParaRPr lang="en-US" sz="1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+mj-lt"/>
                          <a:ea typeface="Times New Roman"/>
                          <a:cs typeface="Times New Roman"/>
                        </a:rPr>
                        <a:t>Jammu</a:t>
                      </a:r>
                      <a:endParaRPr lang="en-US" sz="10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+mj-lt"/>
                          <a:ea typeface="Times New Roman"/>
                          <a:cs typeface="Times New Roman"/>
                        </a:rPr>
                        <a:t>Samba</a:t>
                      </a:r>
                      <a:endParaRPr lang="en-US" sz="10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+mj-lt"/>
                          <a:ea typeface="Times New Roman"/>
                          <a:cs typeface="Times New Roman"/>
                        </a:rPr>
                        <a:t>Kathua</a:t>
                      </a:r>
                      <a:endParaRPr lang="en-US" sz="10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+mj-lt"/>
                          <a:ea typeface="Times New Roman"/>
                          <a:cs typeface="Times New Roman"/>
                        </a:rPr>
                        <a:t>Rajouri</a:t>
                      </a:r>
                      <a:endParaRPr lang="en-US" sz="10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+mj-lt"/>
                          <a:ea typeface="Times New Roman"/>
                          <a:cs typeface="Times New Roman"/>
                        </a:rPr>
                        <a:t>Poonch</a:t>
                      </a:r>
                      <a:endParaRPr lang="en-US" sz="10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+mj-lt"/>
                          <a:ea typeface="Times New Roman"/>
                          <a:cs typeface="Times New Roman"/>
                        </a:rPr>
                        <a:t>Doda / Kishtwar</a:t>
                      </a:r>
                      <a:endParaRPr lang="en-US" sz="10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+mj-lt"/>
                          <a:ea typeface="Times New Roman"/>
                          <a:cs typeface="Times New Roman"/>
                        </a:rPr>
                        <a:t>Udhampur</a:t>
                      </a:r>
                      <a:endParaRPr lang="en-US" sz="10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Reasi</a:t>
                      </a:r>
                      <a:endParaRPr lang="en-US" sz="10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Ramban</a:t>
                      </a:r>
                      <a:endParaRPr lang="en-US" sz="10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Total</a:t>
                      </a:r>
                      <a:endParaRPr lang="en-US" sz="10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+mj-lt"/>
                          <a:ea typeface="Times New Roman"/>
                          <a:cs typeface="Times New Roman"/>
                        </a:rPr>
                        <a:t>Samples Lifted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Times New Roman"/>
                          <a:ea typeface="Times New Roman"/>
                          <a:cs typeface="Times New Roman"/>
                        </a:rPr>
                        <a:t>111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07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+mj-lt"/>
                          <a:ea typeface="Times New Roman"/>
                          <a:cs typeface="Times New Roman"/>
                        </a:rPr>
                        <a:t>No. of Inspections Conducted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+mj-lt"/>
                          <a:ea typeface="Times New Roman"/>
                          <a:cs typeface="Times New Roman"/>
                        </a:rPr>
                        <a:t>a. Sales Establishments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322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58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89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62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128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761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+mj-lt"/>
                          <a:ea typeface="Times New Roman"/>
                          <a:cs typeface="Times New Roman"/>
                        </a:rPr>
                        <a:t>b. Manufacturing Units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+mj-lt"/>
                          <a:ea typeface="Times New Roman"/>
                          <a:cs typeface="Times New Roman"/>
                        </a:rPr>
                        <a:t>No. of Prosecution Launched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02*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+ 02*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+mj-lt"/>
                          <a:ea typeface="Times New Roman"/>
                          <a:cs typeface="Times New Roman"/>
                        </a:rPr>
                        <a:t>No. of Cases decided by the Court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02 (Dismissed)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+mj-lt"/>
                          <a:ea typeface="Times New Roman"/>
                          <a:cs typeface="Times New Roman"/>
                        </a:rPr>
                        <a:t>a. With Quantum of Imprisonment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+mj-lt"/>
                          <a:ea typeface="Times New Roman"/>
                          <a:cs typeface="Times New Roman"/>
                        </a:rPr>
                        <a:t>b. Amount of Fine (Rs) imposed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+mj-lt"/>
                          <a:ea typeface="Times New Roman"/>
                          <a:cs typeface="Times New Roman"/>
                        </a:rPr>
                        <a:t>c. Acquittal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+mj-lt"/>
                          <a:ea typeface="Times New Roman"/>
                          <a:cs typeface="Times New Roman"/>
                        </a:rPr>
                        <a:t>d. Convicted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+mj-lt"/>
                          <a:ea typeface="Times New Roman"/>
                          <a:cs typeface="Times New Roman"/>
                        </a:rPr>
                        <a:t>No. of Cases of pending in the Court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57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08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07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236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ransition spd="med">
    <p:cover dir="lu"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609600"/>
          <a:ext cx="8229595" cy="519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/>
                <a:gridCol w="609600"/>
                <a:gridCol w="568035"/>
                <a:gridCol w="748145"/>
                <a:gridCol w="748145"/>
                <a:gridCol w="748145"/>
                <a:gridCol w="748145"/>
                <a:gridCol w="748145"/>
                <a:gridCol w="748145"/>
                <a:gridCol w="748145"/>
                <a:gridCol w="748145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+mj-lt"/>
                          <a:ea typeface="Times New Roman"/>
                          <a:cs typeface="Times New Roman"/>
                        </a:rPr>
                        <a:t>Jammu</a:t>
                      </a:r>
                      <a:endParaRPr lang="en-US" sz="10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+mj-lt"/>
                          <a:ea typeface="Times New Roman"/>
                          <a:cs typeface="Times New Roman"/>
                        </a:rPr>
                        <a:t>Samba</a:t>
                      </a:r>
                      <a:endParaRPr lang="en-US" sz="10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+mj-lt"/>
                          <a:ea typeface="Times New Roman"/>
                          <a:cs typeface="Times New Roman"/>
                        </a:rPr>
                        <a:t>Kathua</a:t>
                      </a:r>
                      <a:endParaRPr lang="en-US" sz="10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+mj-lt"/>
                          <a:ea typeface="Times New Roman"/>
                          <a:cs typeface="Times New Roman"/>
                        </a:rPr>
                        <a:t>Rajouri</a:t>
                      </a:r>
                      <a:endParaRPr lang="en-US" sz="10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+mj-lt"/>
                          <a:ea typeface="Times New Roman"/>
                          <a:cs typeface="Times New Roman"/>
                        </a:rPr>
                        <a:t>Poonch</a:t>
                      </a:r>
                      <a:endParaRPr lang="en-US" sz="10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+mj-lt"/>
                          <a:ea typeface="Times New Roman"/>
                          <a:cs typeface="Times New Roman"/>
                        </a:rPr>
                        <a:t>Doda / Kishtwar</a:t>
                      </a:r>
                      <a:endParaRPr lang="en-US" sz="10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+mj-lt"/>
                          <a:ea typeface="Times New Roman"/>
                          <a:cs typeface="Times New Roman"/>
                        </a:rPr>
                        <a:t>Udhampur</a:t>
                      </a:r>
                      <a:endParaRPr lang="en-US" sz="10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Reasi</a:t>
                      </a:r>
                      <a:endParaRPr lang="en-US" sz="10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Ramban</a:t>
                      </a:r>
                      <a:endParaRPr lang="en-US" sz="10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Total</a:t>
                      </a:r>
                      <a:endParaRPr lang="en-US" sz="10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latin typeface="Times New Roman"/>
                          <a:ea typeface="Times New Roman"/>
                          <a:cs typeface="Times New Roman"/>
                        </a:rPr>
                        <a:t>No. of Licenses Issued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latin typeface="Times New Roman"/>
                          <a:ea typeface="Times New Roman"/>
                          <a:cs typeface="Times New Roman"/>
                        </a:rPr>
                        <a:t>a. Retail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37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>b. Whole 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07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>c. Restricted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>d. Homeopathic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>Amount of License Fee deposited in the Treasury (Rs.) 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2,32,500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15,000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47,000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40,300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14,600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3000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9000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9000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3000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3,73,400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>Value of the Seized Drug  (Rs.)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4,11,547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11,062.5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422609.5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>No. of Complaints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>a.  Received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>b. Investigated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>c. Pending for investigation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>No. of Un-licensed Shops Detected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latin typeface="Times New Roman"/>
                          <a:ea typeface="Times New Roman"/>
                          <a:cs typeface="Times New Roman"/>
                        </a:rPr>
                        <a:t>No. of Show Cause Notice Issued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latin typeface="Times New Roman"/>
                          <a:ea typeface="Times New Roman"/>
                          <a:cs typeface="Times New Roman"/>
                        </a:rPr>
                        <a:t>No. of Licenses 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latin typeface="Times New Roman"/>
                          <a:ea typeface="Times New Roman"/>
                          <a:cs typeface="Times New Roman"/>
                        </a:rPr>
                        <a:t>a. Suspended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>b. Cancelled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ransition spd="med">
    <p:cover dir="lu"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1601</TotalTime>
  <Words>3422</Words>
  <Application>Microsoft Office PowerPoint</Application>
  <PresentationFormat>On-screen Show (4:3)</PresentationFormat>
  <Paragraphs>1692</Paragraphs>
  <Slides>24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Flow</vt:lpstr>
      <vt:lpstr>     Drugs and Food Control Organization (J&amp;K) </vt:lpstr>
      <vt:lpstr>WORK DONE JANUARY, 2014 (DRUG WING)</vt:lpstr>
      <vt:lpstr>WORK DONE  JANUARY, 2014 (DRUG WING)</vt:lpstr>
      <vt:lpstr>COMPARATIVE WORK DONE,  JAMMU &amp; KASHMIR (DRUG WING)</vt:lpstr>
      <vt:lpstr>COMPARATIVE WORK DONE,  JAMMU &amp; KASHMIR (DRUG WING)</vt:lpstr>
      <vt:lpstr>COMPARATIVE WORK DONE,  JAMMU DIVISION(DRUG WING)</vt:lpstr>
      <vt:lpstr>COMPARATIVE WORK DONE,  JAMMU DIVISION(DRUG WING)</vt:lpstr>
      <vt:lpstr>District Wise Work Done (Drug Wing) Jammu Division January, 2014</vt:lpstr>
      <vt:lpstr>Slide 9</vt:lpstr>
      <vt:lpstr>Slide 10</vt:lpstr>
      <vt:lpstr>District Wise Work Done (Drug Wing) Kashmir Division January, 2014</vt:lpstr>
      <vt:lpstr>Slide 12</vt:lpstr>
      <vt:lpstr>Slide 13</vt:lpstr>
      <vt:lpstr>Details of Prosecutions launched during the Month of January, 2014</vt:lpstr>
      <vt:lpstr>Details of Seizure Undertaken during the Month of January, 2014</vt:lpstr>
      <vt:lpstr>Details of Seizure Undertaken during the Month of January, 2014</vt:lpstr>
      <vt:lpstr>District wise Work Done of Drug Testing Laboratory, Kashmir (January, 2014)</vt:lpstr>
      <vt:lpstr>District wise Work Done of Combined Food and Drug Laboratory, Jammu (January, 2014)</vt:lpstr>
      <vt:lpstr>   CUMULATIVE WORKDONE OF DRUG TESTING LABORATORY JAMMU / KASHMIR TILL THE MONTH OF JANUARY, 2014</vt:lpstr>
      <vt:lpstr>COMPARATIVE WORKDONE OF COMBINED FOOD AND DRUG LABORATORY JAMMU</vt:lpstr>
      <vt:lpstr>COMPARATIVE WORKDONE OF DRUG TESTING LABORATORY KASHMIR</vt:lpstr>
      <vt:lpstr>List of Sub-Standard Drugs January, 2014</vt:lpstr>
      <vt:lpstr>Slide 23</vt:lpstr>
      <vt:lpstr>Slide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drugs</dc:creator>
  <cp:lastModifiedBy>drugs</cp:lastModifiedBy>
  <cp:revision>488</cp:revision>
  <dcterms:created xsi:type="dcterms:W3CDTF">2006-08-16T00:00:00Z</dcterms:created>
  <dcterms:modified xsi:type="dcterms:W3CDTF">2014-02-07T07:22:07Z</dcterms:modified>
</cp:coreProperties>
</file>