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1" r:id="rId4"/>
    <p:sldId id="263" r:id="rId5"/>
    <p:sldId id="264" r:id="rId6"/>
    <p:sldId id="298" r:id="rId7"/>
    <p:sldId id="299" r:id="rId8"/>
    <p:sldId id="277" r:id="rId9"/>
    <p:sldId id="278" r:id="rId10"/>
    <p:sldId id="275" r:id="rId11"/>
    <p:sldId id="276" r:id="rId12"/>
    <p:sldId id="279" r:id="rId13"/>
    <p:sldId id="281" r:id="rId14"/>
    <p:sldId id="302" r:id="rId15"/>
    <p:sldId id="303" r:id="rId16"/>
    <p:sldId id="304" r:id="rId17"/>
    <p:sldId id="267" r:id="rId18"/>
    <p:sldId id="269" r:id="rId19"/>
    <p:sldId id="296" r:id="rId20"/>
    <p:sldId id="300" r:id="rId21"/>
    <p:sldId id="301" r:id="rId22"/>
    <p:sldId id="270" r:id="rId23"/>
    <p:sldId id="271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5FB34-699F-45D6-BF62-3DA9C82D19C3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62430-5F48-4495-8EDD-835765A82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A0E4-1C21-4A45-8235-0B291E72A4B8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12140-07C0-40D8-9E21-29B1A1AA2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12140-07C0-40D8-9E21-29B1A1AA27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DE45-0BC7-4946-8B29-0B83DA2FADFE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CDA0-BF83-49F5-B295-C8E19F3A3A0F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B9BB-AE3C-44B5-8B34-597599DD4855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7DD1-41F7-4902-A6D4-21BF400A6523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009B-F675-46E5-B844-568F9133AD92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D8970-553F-4165-8B37-00B6D9B6B7C9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580A-3769-479C-95F0-AAF4360F49FA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337C-93E6-4740-AAE9-7A9D7DE6C038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886D-D509-4BD9-81BE-5E24DFDDA16A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A00-6CEC-49CC-BB36-7A6C6485DEF4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C3F8-F290-4E3A-99CF-5F7305CCCD88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lu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9C41AB-5F74-42C7-A962-5A472D6B953D}" type="datetime1">
              <a:rPr lang="en-US" smtClean="0"/>
              <a:pPr/>
              <a:t>2/7/2014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ASSISTANT CONTROLLER DRUGS, KATHUA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cover dir="lu"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Drugs and Food Control Organization (J&amp;K) </a:t>
            </a:r>
            <a:endParaRPr lang="en-US" dirty="0"/>
          </a:p>
        </p:txBody>
      </p:sp>
      <p:pic>
        <p:nvPicPr>
          <p:cNvPr id="1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209800"/>
            <a:ext cx="19812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2209800" y="4572000"/>
            <a:ext cx="533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CONTROLLER </a:t>
            </a:r>
          </a:p>
          <a:p>
            <a:pPr algn="ctr">
              <a:defRPr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DRUGS &amp; FOOD CONTROL ORGANIZATION, </a:t>
            </a:r>
          </a:p>
          <a:p>
            <a:pPr algn="ctr">
              <a:defRPr/>
            </a:pP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J&amp;K, JAMMU</a:t>
            </a:r>
          </a:p>
        </p:txBody>
      </p:sp>
    </p:spTree>
  </p:cSld>
  <p:clrMapOvr>
    <a:masterClrMapping/>
  </p:clrMapOvr>
  <p:transition spd="med">
    <p:newsflash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8229597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265"/>
                <a:gridCol w="696351"/>
                <a:gridCol w="696351"/>
                <a:gridCol w="696351"/>
                <a:gridCol w="443132"/>
                <a:gridCol w="460396"/>
                <a:gridCol w="742392"/>
                <a:gridCol w="633046"/>
                <a:gridCol w="633046"/>
                <a:gridCol w="633046"/>
                <a:gridCol w="466149"/>
                <a:gridCol w="621536"/>
                <a:gridCol w="62153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Jammu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Samba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Kathua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Rajouri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Poonch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Doda / Kishtwar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Udhampur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Reasi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Ramban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No of premises existing at the end of the Month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a. Retail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2565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338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b. Whole 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1524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c. Manufacturing Units(Allopathic + Ayurvedic) (including Loan licensee) , Blood Banks &amp; Blood Storage Centre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18/06(BB)/03(BSC)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45/01 (BB)/01(BSC)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01(BB)/03(BSC)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01(BB) /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02 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 (BB)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02/02(BB)/04(BSC)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65 /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13 (BB) /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13 (BSC)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Violation detected in regard to DPCO under Essential Commodities Act.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No. of Shops detected being run without Qualified Person / Not maintaining / Purchase Records.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Any other information related to Drug side (License Renewed)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900" dirty="0" smtClean="0">
                <a:latin typeface="Arial Black" pitchFamily="34" charset="0"/>
              </a:rPr>
              <a:t>District Wise Work Done (Drug Wing) Kashmir Division January, 2014</a:t>
            </a:r>
            <a:endParaRPr lang="en-US" sz="2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596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19"/>
                <a:gridCol w="760719"/>
                <a:gridCol w="484094"/>
                <a:gridCol w="345782"/>
                <a:gridCol w="401107"/>
                <a:gridCol w="497925"/>
                <a:gridCol w="497925"/>
                <a:gridCol w="497925"/>
                <a:gridCol w="497925"/>
                <a:gridCol w="497925"/>
                <a:gridCol w="497925"/>
                <a:gridCol w="497925"/>
                <a:gridCol w="497925"/>
                <a:gridCol w="497925"/>
                <a:gridCol w="497925"/>
                <a:gridCol w="4979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DI HQ</a:t>
                      </a:r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Kulgam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Baramulla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Kupwara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Bandipora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Leh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Kargil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Mfg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Samples Lifted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276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Inspections Conducted a. Sales Establishments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b. Manufacturing Units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Prosecution Launched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Cases decided by the Court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a. With Quantum of Imprisonment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b. Amount of Fine (Rs) imposed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c. Acquittal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d. Convicted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No. of Cases of pending in the Court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Licenses Issued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 a. Retail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55000" cy="588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606"/>
                <a:gridCol w="697606"/>
                <a:gridCol w="558085"/>
                <a:gridCol w="488324"/>
                <a:gridCol w="372056"/>
                <a:gridCol w="418563"/>
                <a:gridCol w="502276"/>
                <a:gridCol w="502276"/>
                <a:gridCol w="502276"/>
                <a:gridCol w="502276"/>
                <a:gridCol w="502276"/>
                <a:gridCol w="502276"/>
                <a:gridCol w="502276"/>
                <a:gridCol w="502276"/>
                <a:gridCol w="502276"/>
                <a:gridCol w="50227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DI HQ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Kulgam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Baramulla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Kupwara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Bandipora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Leh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Kargil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Mfg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b. Whole Sale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c. Restricted/Mfg.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d. Homeopathic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Amount of License Fee deposited in the Treasury (Rs.)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57,000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33,000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48,000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2,91,200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Value of the Seized Drugs (Rs.)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474758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850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84844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2760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2703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2432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5,68,347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Complaints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 a.  Received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b. Investigated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c. Pending for Investigation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Un-Licensed Shops detected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No. of Show Cause Notice issued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No. of Licenses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 a. Suspended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b. Cancelled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No of premises existing at the end of the Month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 a. Retail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1283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742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561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6160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b. Whole Sale.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1366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858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3340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457200"/>
          <a:ext cx="8229597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19"/>
                <a:gridCol w="760719"/>
                <a:gridCol w="553250"/>
                <a:gridCol w="345782"/>
                <a:gridCol w="553250"/>
                <a:gridCol w="345782"/>
                <a:gridCol w="553250"/>
                <a:gridCol w="484094"/>
                <a:gridCol w="553250"/>
                <a:gridCol w="553250"/>
                <a:gridCol w="484094"/>
                <a:gridCol w="484094"/>
                <a:gridCol w="304288"/>
                <a:gridCol w="497925"/>
                <a:gridCol w="497925"/>
                <a:gridCol w="4979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/>
                        <a:t>DI HQ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Kulgam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Baramulla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Kupwara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Bandipora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Leh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700" b="1" dirty="0">
                          <a:latin typeface="Times New Roman"/>
                          <a:ea typeface="Times New Roman"/>
                          <a:cs typeface="Times New Roman"/>
                        </a:rPr>
                        <a:t>Kargil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Mfg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Times New Roman"/>
                          <a:ea typeface="Times New Roman"/>
                          <a:cs typeface="Times New Roman"/>
                        </a:rPr>
                        <a:t>c. Manufacturing Units(Allopathic +Ayurvedic) (including Loan licensee) , Blood Banks &amp; Blood Storage Centre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12 Mfg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16 BB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10 BSC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Violation detected in regard to DPCO under Essential Commodities Act.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 of shops detected being run without Qualified Person.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No of Chemists shops not maintaining Sale / Purchase Record.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Any other information related to drug side (License Renewed).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06 (R)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14 (W)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 Shifting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 Shifting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 (R)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 (W)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02 Shifting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01 Shifting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08 (R)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07 (R)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22 (R)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 16 (W)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05 Shifting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Details of Prosecutions launched during the Month of January, 2014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74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6400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S.No.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District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Cases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DI Shopian v/s M/s Raza Medical Agency launched in CJM, Shopian</a:t>
                      </a:r>
                    </a:p>
                  </a:txBody>
                  <a:tcPr marL="68580" marR="68580" marT="0" marB="0" anchor="ctr"/>
                </a:tc>
              </a:tr>
              <a:tr h="294957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1. DI Srinagar Zone II v/s Hamdard Dawakhana Kadikadal Srinagar launched in 1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Additional Munsiff Srinagar</a:t>
                      </a:r>
                    </a:p>
                  </a:txBody>
                  <a:tcPr marL="68580" marR="6858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 DI Srinagar Zone II v/s Hamdard Dawakhana Nowhatta Srinagar launched in 3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Additional Munsiff Srinagar</a:t>
                      </a: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3. DI Srinagar Zone II v/s Gousia Herbalcure Ranger launched in 2</a:t>
                      </a:r>
                      <a:r>
                        <a:rPr lang="en-US" sz="1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Additional Munsiff Srinagar</a:t>
                      </a:r>
                    </a:p>
                  </a:txBody>
                  <a:tcPr marL="68580" marR="68580" marT="0" marB="0" anchor="ctr"/>
                </a:tc>
              </a:tr>
              <a:tr h="27432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4. DI Srinagar Zone II v/s Yaswi Dawakhana Nawakadal Srinagar launched in 1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st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Additional Munsiff Srinagar</a:t>
                      </a:r>
                    </a:p>
                  </a:txBody>
                  <a:tcPr marL="68580" marR="68580" marT="0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5. DI Srinagar Zone I v/s M.D. Sundaram Surgicals Srinagar launched in CJM, Srinagar</a:t>
                      </a:r>
                    </a:p>
                  </a:txBody>
                  <a:tcPr marL="68580" marR="68580" marT="0" marB="0" anchor="ctr"/>
                </a:tc>
              </a:tr>
              <a:tr h="192723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Jammu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 DI v/s A.K. Biotech Pvt. Ltd, Vividic-50, Batch No.: DFT-4095 launched in CJM, Jammu</a:t>
                      </a:r>
                    </a:p>
                  </a:txBody>
                  <a:tcPr marL="68580" marR="68580" marT="0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2. DI v/s Ethicare Laboratories, Metonorm, Batch No.: EL-120 launched in CJM, Jammu</a:t>
                      </a:r>
                    </a:p>
                  </a:txBody>
                  <a:tcPr marL="68580" marR="68580" marT="0" marB="0" anchor="ctr"/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3. DI v/s Ethicare Laboratories, Metonorm, Batch No.: EL-130303 launched in CJM, Jammu</a:t>
                      </a:r>
                    </a:p>
                  </a:txBody>
                  <a:tcPr marL="68580" marR="68580" marT="0" marB="0" anchor="ctr"/>
                </a:tc>
              </a:tr>
              <a:tr h="6759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Kathua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DI v/s Krishan Kumar (Revision Petition) launched in High Court, Jammu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Details of Seizure Undertaken during the Month of January, 2014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66800"/>
                <a:gridCol w="6553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S.No.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District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Seizure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Molcin Plus Tablet, Batch No.: T-3498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2432)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(DI Pulwama)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 Picofast Syrup, Batch No.: ML-130613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25038)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Srinagar Zone IV)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 Unlicensed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5255)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Srinagar Zone II)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 Pizoscot Injection, Batch No.: BD-3117A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444465)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Srinagar Zone VI)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Oro-OZ Tablet, Batch No.: OZT-004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850)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Budgam)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On-Off Tablet, Batch No.: 9764490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2703)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(DI, Ganderbal)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 Diclowin Plus Tablet, Batch No.: DPT-5824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1440)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Anantnag HQ)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 Pantlar-40 Tablet, Batch No.: 30620T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53200)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(DI, Anantnag HQ)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 Largesic MR Tablet, Batch No.: MT-13258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5704)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Anantnag HQ) </a:t>
                      </a: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4. Endospas Tablet, Batch No.: BT-2579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24500)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(DI, Anantnag HQ)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Details of Seizure Undertaken during the Month of January, 2014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905000"/>
                <a:gridCol w="55626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S.No.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District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Seizure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Kulgam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Largesic MR Tablet, Batch No.: MT-13258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2760)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(DI, Kulgam HQ)</a:t>
                      </a: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Jammu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 Ceftriaxone Injection, Batch No.: 4402813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(Rs. 151050)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2. Piperacillin &amp; Tazobactam Injection, Batch No.: 3600313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258720)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3. Caremol Tablet, Batch no.: 4402813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1777)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Udhampur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Ceftriaxone Injection, Batch No.: 4402813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(Rs. 11062.5)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District wise Work Done of Drug Testing Laboratory, Kashmir (January, 2014)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/>
        </p:nvGraphicFramePr>
        <p:xfrm>
          <a:off x="457200" y="2514600"/>
          <a:ext cx="8291195" cy="270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640080"/>
                <a:gridCol w="533400"/>
                <a:gridCol w="534035"/>
                <a:gridCol w="548640"/>
                <a:gridCol w="548640"/>
                <a:gridCol w="548640"/>
                <a:gridCol w="548640"/>
                <a:gridCol w="548640"/>
                <a:gridCol w="670560"/>
                <a:gridCol w="426720"/>
                <a:gridCol w="548640"/>
                <a:gridCol w="548640"/>
              </a:tblGrid>
              <a:tr h="3708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ACHIEVEMENTS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Kulgam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Baramulla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Bandipora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Kupwara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Leh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Kargil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Samples Received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Tested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[Pending  (P) + New (N) ]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 Found Standard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Found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Sub Standard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District wise Work Done of Combined Food and Drug Laboratory, Jammu (January, 2014)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/>
        </p:nvGraphicFramePr>
        <p:xfrm>
          <a:off x="457200" y="1981200"/>
          <a:ext cx="813879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555"/>
                <a:gridCol w="538555"/>
                <a:gridCol w="538555"/>
                <a:gridCol w="628315"/>
                <a:gridCol w="523595"/>
                <a:gridCol w="524219"/>
                <a:gridCol w="538555"/>
                <a:gridCol w="538555"/>
                <a:gridCol w="538555"/>
                <a:gridCol w="538555"/>
                <a:gridCol w="538555"/>
                <a:gridCol w="658235"/>
                <a:gridCol w="418877"/>
                <a:gridCol w="538555"/>
                <a:gridCol w="538555"/>
              </a:tblGrid>
              <a:tr h="11709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ACHIEVEMENTS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06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Anantnag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Budgam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Bandipora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Baramulla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Doda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Ganderbal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Jammu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Kathua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Kargil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Kishtwar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Kupwara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Leh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Poonch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Samples Received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8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Tested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[Pending  (P) + New (N) ]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 Found Standard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Found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Sub Standard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Content Placeholder 9"/>
          <p:cNvGraphicFramePr>
            <a:graphicFrameLocks/>
          </p:cNvGraphicFramePr>
          <p:nvPr/>
        </p:nvGraphicFramePr>
        <p:xfrm>
          <a:off x="533400" y="4343400"/>
          <a:ext cx="813879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555"/>
                <a:gridCol w="538555"/>
                <a:gridCol w="538555"/>
                <a:gridCol w="628315"/>
                <a:gridCol w="523595"/>
                <a:gridCol w="524219"/>
                <a:gridCol w="538555"/>
                <a:gridCol w="538555"/>
                <a:gridCol w="538555"/>
                <a:gridCol w="538555"/>
                <a:gridCol w="538555"/>
                <a:gridCol w="658235"/>
                <a:gridCol w="1495987"/>
              </a:tblGrid>
              <a:tr h="117096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S.No.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ACHIEVEMENTS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06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Pulwama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Rajouri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Ramban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Reasi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Samba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Shopian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Srinagar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Udhampur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Police/CB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Principal GMC (Informal Samples)</a:t>
                      </a: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6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Samples Received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83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Tested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[Pending  (P) + New (N) ]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Sample Found Standard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Samples Found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Sub Standard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CUMULATIVE WORKDONE OF DRUG TESTING LABORATORY JAMMU / KASHMIR TILL THE MONTH OF JANUARY, 2014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596" cy="3555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6"/>
                <a:gridCol w="748145"/>
                <a:gridCol w="748145"/>
                <a:gridCol w="748145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S.No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0" lang="en-US" sz="11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ACHIEVEMENTS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COMBINED FOOD AND DRUG LABORATORY, JAMMU</a:t>
                      </a:r>
                      <a:endParaRPr lang="en-US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DRUG TESTING LABORATORY, KASHMIR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Times New Roman"/>
                          <a:ea typeface="Times New Roman"/>
                          <a:cs typeface="Times New Roman"/>
                        </a:rPr>
                        <a:t>January, 2014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Previous Cumulative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Cumulative Till January, 2014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January, 2014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Previous Cumulative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Cumulative Till January, 2014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January, 2014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Previous Cumulative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Times New Roman"/>
                          <a:ea typeface="Times New Roman"/>
                          <a:cs typeface="Times New Roman"/>
                        </a:rPr>
                        <a:t>Cumulative Till January, 2014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Received 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1735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1576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1832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3311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3759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Tested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[Pending  (P) + New (N) ]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1742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1601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1803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3748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 Found Standard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1681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1879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1530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1730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3211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3609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US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Found </a:t>
                      </a:r>
                      <a:r>
                        <a:rPr lang="en-US" sz="11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 </a:t>
                      </a:r>
                      <a:r>
                        <a:rPr lang="en-US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Standard</a:t>
                      </a: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1" y="1803400"/>
          <a:ext cx="8223162" cy="438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250"/>
                <a:gridCol w="3151349"/>
                <a:gridCol w="1295400"/>
                <a:gridCol w="1295400"/>
                <a:gridCol w="1593763"/>
              </a:tblGrid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S. No.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Particulars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JAMMU DIVISION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KASHMIR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DIVISION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TOTAL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Inspections</a:t>
                      </a:r>
                      <a:r>
                        <a:rPr lang="en-US" sz="1800" baseline="0" dirty="0" smtClean="0">
                          <a:latin typeface="+mj-lt"/>
                        </a:rPr>
                        <a:t> conducted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 </a:t>
                      </a:r>
                      <a:r>
                        <a:rPr lang="en-US" sz="1800" dirty="0" smtClean="0">
                          <a:latin typeface="+mj-lt"/>
                        </a:rPr>
                        <a:t>761(Sales</a:t>
                      </a:r>
                      <a:r>
                        <a:rPr lang="en-US" sz="1800" dirty="0" smtClean="0">
                          <a:latin typeface="+mj-lt"/>
                        </a:rPr>
                        <a:t>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 </a:t>
                      </a:r>
                      <a:r>
                        <a:rPr lang="en-US" sz="1800" dirty="0" smtClean="0">
                          <a:latin typeface="+mj-lt"/>
                        </a:rPr>
                        <a:t>22(Mfg</a:t>
                      </a:r>
                      <a:r>
                        <a:rPr lang="en-US" sz="1800" dirty="0" smtClean="0">
                          <a:latin typeface="+mj-lt"/>
                        </a:rPr>
                        <a:t>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709 </a:t>
                      </a:r>
                      <a:r>
                        <a:rPr lang="en-US" sz="1800" dirty="0" smtClean="0">
                          <a:latin typeface="+mj-lt"/>
                        </a:rPr>
                        <a:t>(Sales)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02(Mfg</a:t>
                      </a:r>
                      <a:r>
                        <a:rPr lang="en-US" sz="1800" dirty="0" smtClean="0">
                          <a:latin typeface="+mj-lt"/>
                        </a:rPr>
                        <a:t>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   </a:t>
                      </a:r>
                      <a:r>
                        <a:rPr lang="en-US" sz="1800" dirty="0" smtClean="0">
                          <a:latin typeface="+mj-lt"/>
                        </a:rPr>
                        <a:t>1470(Sales</a:t>
                      </a:r>
                      <a:r>
                        <a:rPr lang="en-US" sz="1800" dirty="0" smtClean="0">
                          <a:latin typeface="+mj-lt"/>
                        </a:rPr>
                        <a:t>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24(Mfg</a:t>
                      </a:r>
                      <a:r>
                        <a:rPr lang="en-US" sz="1800" dirty="0" smtClean="0">
                          <a:latin typeface="+mj-lt"/>
                        </a:rPr>
                        <a:t>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lifted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200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276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476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</a:t>
                      </a:r>
                      <a:r>
                        <a:rPr lang="en-US" sz="1800" baseline="0" dirty="0" smtClean="0">
                          <a:latin typeface="+mj-lt"/>
                        </a:rPr>
                        <a:t> Tested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Sub-Standard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930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Prosecutions Launched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03+ 02 (Revision Petition)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+ 02 (Revision Petition)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Cases Decided by Court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203" y="193183"/>
            <a:ext cx="1249251" cy="121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WORK DONE</a:t>
            </a:r>
            <a:b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JANUARY, 2014 (DRUG WING)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0800000" flipV="1">
            <a:off x="457200" y="5638801"/>
            <a:ext cx="7997780" cy="838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COMPARATIVE WORKDONE OF COMBINED FOOD AND DRUG LABORATORY JAMMU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3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743200"/>
                <a:gridCol w="1600200"/>
                <a:gridCol w="140208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S.No.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DECEMBER, 2013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JANUARY, 2014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JANUARY, 2013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Received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192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Tested</a:t>
                      </a:r>
                      <a:r>
                        <a:rPr lang="en-US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[Pending 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(P) + New (N) 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 Found Standard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Found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Standard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COMPARATIVE WORKDONE OF DRUG TESTING LABORATORY KASHMIR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271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29840"/>
                <a:gridCol w="1645920"/>
                <a:gridCol w="1645920"/>
                <a:gridCol w="1645920"/>
              </a:tblGrid>
              <a:tr h="24860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S.No.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ACHIEVEMENTS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DECEMBER, 2013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JANUARY, 2014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JANUARY, 2013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Received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Tested</a:t>
                      </a:r>
                      <a:r>
                        <a:rPr lang="en-US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[Pending 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(P) + New (N) ]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 Found Standard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Samples Found 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Sub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Standard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900" dirty="0" smtClean="0">
                <a:latin typeface="Arial Black" pitchFamily="34" charset="0"/>
              </a:rPr>
              <a:t>List of Sub-Standard Drugs January, 2014</a:t>
            </a:r>
            <a:endParaRPr lang="en-US" sz="2900" dirty="0">
              <a:latin typeface="Arial Black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543800" cy="4706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33"/>
                <a:gridCol w="972011"/>
                <a:gridCol w="1152756"/>
                <a:gridCol w="914400"/>
                <a:gridCol w="914400"/>
                <a:gridCol w="1295400"/>
                <a:gridCol w="1828800"/>
              </a:tblGrid>
              <a:tr h="535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S.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Name 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of the Drug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Manufacturer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Sample Lifted By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Batch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Test Report No. &amp; Date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Reasons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7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Meftagesic Tablet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M/s Mepromax Life Sciences Pvt. Ltd., 16-Pharmacity, Selaqui, Dehradun, Uttarakhand – 248 197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DI, Jammu (Zone VI/HQ)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ZQB-1318,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M/D: 08/2013,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E/D: 07/2016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CFDL/J/2013-14/1772,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Dated: 11.01.2014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Sample fails in the Assay of Paracetamol (143.21% of the claim made)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33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Ceftriaxone Injection IP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(Jan Aushadhi)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M/s Karnataka Antibiotics &amp; Pharmaceuticals Limited, (a Government of India Enterprises) Plot No.: 14, II Phase, Peenya Bangalore – 560 058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DI, Jammu, (Zone 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4402813,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M/D: 07/2013,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E/D: 06/2015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CFDL/J/2013-14/1828,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Dated: 22.01.2014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Sample fails in the test Particulate Matter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7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Caremol Tablet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M/s Jackson Laboratories Pvt. Ltd., Plot No.: 56 &amp; 61, Industrial Area, Phase III, Sansarpur Terrace (HP)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DI, Jammu, (Zone 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T-4241,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M/D: 02/2013,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E/D: 01/2016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CFDL/J/2013-14/1830,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Dated: 22.01.2014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Sample fails in the test Uniformity of Weight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9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Macnim Plus Tablet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M/s Affine Formulations Pvt. Ltd., 1947/3 Village Bhatia Tehsil Nalagarh, District Solan HP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DI, Assar / Bhaderwah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13329,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M/D: 05/2013,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E/D: 04/2015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CFDL/J/2013-14/1903,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Dated: 29.01.2014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The Sample fails in Disintegration Test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229599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219200"/>
                <a:gridCol w="1774371"/>
                <a:gridCol w="892629"/>
                <a:gridCol w="990600"/>
                <a:gridCol w="1371600"/>
                <a:gridCol w="1447799"/>
              </a:tblGrid>
              <a:tr h="460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S.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Name 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of the Drug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Manufacturer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Sample Lifted By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Batch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Test Report No. &amp; Date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Reasons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6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Neurocin  Tablets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M/s Biosearch Organics, D.I.C., Industrial Estate, Govindsar, Near Railway Station, Kathua (J&amp;K)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DI, Srinagar Zone-II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BT-2241,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M/D: 02/2012,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E/D: 01/2015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L/DA/2013-14/1636,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Dated: 20.01.2014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The Sample fails in Description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Acela-OZ Tablet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M/s J.M. Remedies, Mamoore Complex Saproon Solan (HP) 173 211 (An ISO GMP Certified Company)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DI, Budgam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CPMKV-1647,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M/D: 07/2013,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E/D: 06/2015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L/DA/2013-14/1665,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Dated: 20.01.2014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The Sample fails in Uniformity of Weight</a:t>
                      </a:r>
                      <a:endParaRPr lang="en-US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Vidazine-5 Tablet IP 5mg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M/s Civron Pharmaceuticals (A GMP Certified Company), 13 Industrial Area Phase III, Sansarpur, Terrace HP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DI, Kathua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CRT-1098,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M/D: 06/2013,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E/D: 05/2015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CFDL/J/2012-13/1875,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Dated: 27.01.2014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Colour of the Product is not mentioned on the label, hence Misbranded</a:t>
                      </a:r>
                      <a:endParaRPr lang="en-US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203" y="193183"/>
            <a:ext cx="1249251" cy="121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THANKS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44408"/>
          </a:xfrm>
        </p:spPr>
        <p:txBody>
          <a:bodyPr>
            <a:noAutofit/>
          </a:bodyPr>
          <a:lstStyle/>
          <a:p>
            <a:pPr algn="ctr"/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WORK DONE</a:t>
            </a:r>
            <a:b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 JANUARY, 2014 (DRUG WING)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04745"/>
          <a:ext cx="8261796" cy="489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89"/>
                <a:gridCol w="2154411"/>
                <a:gridCol w="2438400"/>
                <a:gridCol w="1600200"/>
                <a:gridCol w="1251396"/>
              </a:tblGrid>
              <a:tr h="5680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S. No.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Particulars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JAMMU DIVISION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KASHMIR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DIVISION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TOTAL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</a:tr>
              <a:tr h="3722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Granted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(R),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10(W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28(R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(W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65(R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24(W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526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Licenses Renewed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05 Shifting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88 / 05 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Shifting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722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10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Show Cause</a:t>
                      </a:r>
                      <a:r>
                        <a:rPr lang="en-US" sz="1800" baseline="0" dirty="0" smtClean="0">
                          <a:latin typeface="+mj-lt"/>
                        </a:rPr>
                        <a:t> Issued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722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11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Licenses Suspended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722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Licenses Cancelled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722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Value of Drugs Seized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Rs. 4,22,609.5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Rs. 5,68,347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Rs. 9,90,956.5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6278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Revenue Collected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Rs. 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3,73,400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+ 31,600(HO) = 4,05,000</a:t>
                      </a:r>
                      <a:endParaRPr lang="en-US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2,91,200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6,96,200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6278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+mj-lt"/>
                        </a:rPr>
                        <a:t>Unlicensed</a:t>
                      </a:r>
                      <a:r>
                        <a:rPr lang="en-US" sz="1800" baseline="0" dirty="0" smtClean="0">
                          <a:latin typeface="+mj-lt"/>
                        </a:rPr>
                        <a:t> Shops Detected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203" y="193183"/>
            <a:ext cx="1249251" cy="121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086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  <a:t>COMPARATIVE WORK DONE,</a:t>
            </a:r>
            <a:b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  <a:t> JAMMU &amp; KASHMIR (DRUG WING)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1" y="1803400"/>
          <a:ext cx="8223162" cy="485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92"/>
                <a:gridCol w="2236147"/>
                <a:gridCol w="1562660"/>
                <a:gridCol w="1964022"/>
                <a:gridCol w="1763341"/>
              </a:tblGrid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S.No.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Particulars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DECEMBER,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2014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Inspections</a:t>
                      </a:r>
                      <a:r>
                        <a:rPr lang="en-US" sz="1800" baseline="0" dirty="0" smtClean="0">
                          <a:latin typeface="+mj-lt"/>
                        </a:rPr>
                        <a:t> conducted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1511 (Sales)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 (Mfg)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   1470(Sales)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24(Mfg)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2113 (Sales)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(Mfg)</a:t>
                      </a: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lifted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572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476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</a:t>
                      </a:r>
                      <a:r>
                        <a:rPr lang="en-US" sz="1800" baseline="0" dirty="0" smtClean="0">
                          <a:latin typeface="+mj-lt"/>
                        </a:rPr>
                        <a:t> Tested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Sub-Standard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Prosecutions Launched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+ 02 (Revision Petition)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50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Cases Decided by Court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203" y="193183"/>
            <a:ext cx="1249251" cy="121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8261795" cy="4570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09"/>
                <a:gridCol w="2478791"/>
                <a:gridCol w="1828800"/>
                <a:gridCol w="1676400"/>
                <a:gridCol w="1708595"/>
              </a:tblGrid>
              <a:tr h="503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S.No.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Particulars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DECEMBER</a:t>
                      </a: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2014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879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Granted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75(R)</a:t>
                      </a:r>
                    </a:p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24(W)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65(R),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24(W)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(R)</a:t>
                      </a:r>
                    </a:p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(W)</a:t>
                      </a:r>
                    </a:p>
                  </a:txBody>
                  <a:tcPr marL="88487" marR="88487"/>
                </a:tc>
              </a:tr>
              <a:tr h="42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9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Renewed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39 /02 Shifting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88 / 05  Shifting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2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Show Cause</a:t>
                      </a:r>
                      <a:r>
                        <a:rPr lang="en-US" sz="1800" baseline="0" dirty="0" smtClean="0">
                          <a:latin typeface="+mj-lt"/>
                        </a:rPr>
                        <a:t> Issued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Suspended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Cancelled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Value of Drugs Seized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4,87,014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Rs. 9,90,956.5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52048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465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Revenue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7,34,200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6,96,200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12,90,650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6190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Unlicensed</a:t>
                      </a:r>
                      <a:r>
                        <a:rPr lang="en-US" sz="1800" baseline="0" dirty="0" smtClean="0">
                          <a:latin typeface="+mj-lt"/>
                        </a:rPr>
                        <a:t> Shops Detected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203" y="193183"/>
            <a:ext cx="1249251" cy="12106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  <a:t>COMPARATIVE WORK DONE,</a:t>
            </a:r>
            <a:b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600" b="1" kern="10" dirty="0" smtClean="0">
                <a:ln w="11430"/>
                <a:solidFill>
                  <a:srgbClr val="333399"/>
                </a:solidFill>
                <a:latin typeface="Arial Black"/>
              </a:rPr>
              <a:t> JAMMU &amp; KASHMIR (DRUG WING)</a:t>
            </a:r>
            <a:endParaRPr lang="en-US" dirty="0"/>
          </a:p>
        </p:txBody>
      </p:sp>
    </p:spTree>
  </p:cSld>
  <p:clrMapOvr>
    <a:masterClrMapping/>
  </p:clrMapOvr>
  <p:transition spd="med">
    <p:newsflash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COMPARATIVE WORK DONE,</a:t>
            </a:r>
            <a:b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 JAMMU DIVISION(DRUG WING)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82000" cy="488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362200"/>
                <a:gridCol w="1676400"/>
                <a:gridCol w="20574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S.No.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Particulars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DECEMBER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2014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JANUARY, 2013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6403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Inspections</a:t>
                      </a:r>
                      <a:r>
                        <a:rPr lang="en-US" sz="1800" baseline="0" dirty="0" smtClean="0">
                          <a:latin typeface="+mj-lt"/>
                        </a:rPr>
                        <a:t> conducted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802(Sales)</a:t>
                      </a:r>
                    </a:p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20(Mfg)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761(Sales)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22(Mfg)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1063 (Sales)</a:t>
                      </a:r>
                    </a:p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 (Mfg)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lifted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</a:t>
                      </a:r>
                      <a:r>
                        <a:rPr lang="en-US" sz="1800" baseline="0" dirty="0" smtClean="0">
                          <a:latin typeface="+mj-lt"/>
                        </a:rPr>
                        <a:t> Tested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  <a:endParaRPr lang="en-US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</a:t>
                      </a:r>
                      <a:endParaRPr lang="en-US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en-US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Samples Found Sub-Standard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</a:t>
                      </a:r>
                      <a:endParaRPr lang="en-US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</a:t>
                      </a:r>
                      <a:endParaRPr lang="en-US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Prosecutions Launched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03+ 02 (Revision Petition)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Cases Decided by Court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Granted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36(R)</a:t>
                      </a:r>
                    </a:p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09(W)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37 (R), 10(W)</a:t>
                      </a:r>
                    </a:p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42(R)</a:t>
                      </a:r>
                    </a:p>
                    <a:p>
                      <a:pPr algn="ctr"/>
                      <a:r>
                        <a:rPr lang="en-US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08(W)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COMPARATIVE WORK DONE,</a:t>
            </a:r>
            <a:b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</a:br>
            <a:r>
              <a:rPr lang="en-US" sz="3200" b="1" kern="10" dirty="0" smtClean="0">
                <a:ln w="11430"/>
                <a:solidFill>
                  <a:srgbClr val="333399"/>
                </a:solidFill>
                <a:latin typeface="Arial Black"/>
              </a:rPr>
              <a:t> JAMMU DIVISION(DRUG WING)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0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29840"/>
                <a:gridCol w="1737360"/>
                <a:gridCol w="155448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S.No.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</a:rPr>
                        <a:t>Particulars</a:t>
                      </a:r>
                      <a:endParaRPr lang="en-US" sz="2000" dirty="0">
                        <a:latin typeface="Calibri" pitchFamily="34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DECEMBER 2013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JANUARY,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2014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JANUARY,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9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Renewed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Show Cause</a:t>
                      </a:r>
                      <a:r>
                        <a:rPr lang="en-US" sz="1800" baseline="0" dirty="0" smtClean="0">
                          <a:latin typeface="+mj-lt"/>
                        </a:rPr>
                        <a:t> Issued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Suspended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Licenses Cancelled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Value of Drugs Seized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4,38,966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Rs. 4,22,609.5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1189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Revenue</a:t>
                      </a: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3,90,500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Rs. 3,73,400</a:t>
                      </a:r>
                      <a:r>
                        <a:rPr lang="en-US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+ 31,600(HO) = 4,05,000</a:t>
                      </a:r>
                      <a:endParaRPr lang="en-US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3,45,550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Unlicensed</a:t>
                      </a:r>
                      <a:r>
                        <a:rPr lang="en-US" sz="1800" baseline="0" dirty="0" smtClean="0">
                          <a:latin typeface="+mj-lt"/>
                        </a:rPr>
                        <a:t> Shops Detected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900" dirty="0" smtClean="0">
                <a:latin typeface="Arial Black" pitchFamily="34" charset="0"/>
              </a:rPr>
              <a:t>District Wise Work Done (Drug Wing) Jammu Division January, 2014</a:t>
            </a:r>
            <a:endParaRPr lang="en-US" sz="29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595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533400"/>
                <a:gridCol w="609600"/>
                <a:gridCol w="554180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Jammu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Samba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Kathua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Rajouri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Poonch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Doda / Kishtwar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Udhampur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Reasi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Ramban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j-lt"/>
                          <a:ea typeface="Times New Roman"/>
                          <a:cs typeface="Times New Roman"/>
                        </a:rPr>
                        <a:t>Samples Lifted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111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No. of Inspections Conducted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a. Sales Establishments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b. Manufacturing Units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No. of Prosecution Launched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+ 02*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No. of Cases decided by the Court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 (Dismissed)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a. With Quantum of Imprisonment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b. Amount of Fine (Rs) imposed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c. Acquittal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+mj-lt"/>
                          <a:ea typeface="Times New Roman"/>
                          <a:cs typeface="Times New Roman"/>
                        </a:rPr>
                        <a:t>d. Convicted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j-lt"/>
                          <a:ea typeface="Times New Roman"/>
                          <a:cs typeface="Times New Roman"/>
                        </a:rPr>
                        <a:t>No. of Cases of pending in the Court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59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609600"/>
                <a:gridCol w="56803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Jammu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Samba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Kathua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Rajouri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Poonch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Doda / Kishtwar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+mj-lt"/>
                          <a:ea typeface="Times New Roman"/>
                          <a:cs typeface="Times New Roman"/>
                        </a:rPr>
                        <a:t>Udhampur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Reasi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Ramban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No. of Licenses Issued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a. Retail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b. Whole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c. Restricted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d. Homeopathic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Amount of License Fee deposited in the Treasury (Rs.)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2,32,500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47,000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40,300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14,600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9000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3,73,400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Value of the Seized Drug  (Rs.)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4,11,547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11,062.5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422609.5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No. of Complaints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a.  Received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b. Investigated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c. Pending for investigation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No. of Un-licensed Shops Detected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No. of Show Cause Notice Issued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No. of Licenses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  <a:ea typeface="Times New Roman"/>
                          <a:cs typeface="Times New Roman"/>
                        </a:rPr>
                        <a:t>a. Suspended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</a:rPr>
                        <a:t>b. Cancelled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1601</TotalTime>
  <Words>3422</Words>
  <Application>Microsoft Office PowerPoint</Application>
  <PresentationFormat>On-screen Show (4:3)</PresentationFormat>
  <Paragraphs>1692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     Drugs and Food Control Organization (J&amp;K) </vt:lpstr>
      <vt:lpstr>WORK DONE JANUARY, 2014 (DRUG WING)</vt:lpstr>
      <vt:lpstr>WORK DONE  JANUARY, 2014 (DRUG WING)</vt:lpstr>
      <vt:lpstr>COMPARATIVE WORK DONE,  JAMMU &amp; KASHMIR (DRUG WING)</vt:lpstr>
      <vt:lpstr>COMPARATIVE WORK DONE,  JAMMU &amp; KASHMIR (DRUG WING)</vt:lpstr>
      <vt:lpstr>COMPARATIVE WORK DONE,  JAMMU DIVISION(DRUG WING)</vt:lpstr>
      <vt:lpstr>COMPARATIVE WORK DONE,  JAMMU DIVISION(DRUG WING)</vt:lpstr>
      <vt:lpstr>District Wise Work Done (Drug Wing) Jammu Division January, 2014</vt:lpstr>
      <vt:lpstr>Slide 9</vt:lpstr>
      <vt:lpstr>Slide 10</vt:lpstr>
      <vt:lpstr>District Wise Work Done (Drug Wing) Kashmir Division January, 2014</vt:lpstr>
      <vt:lpstr>Slide 12</vt:lpstr>
      <vt:lpstr>Slide 13</vt:lpstr>
      <vt:lpstr>Details of Prosecutions launched during the Month of January, 2014</vt:lpstr>
      <vt:lpstr>Details of Seizure Undertaken during the Month of January, 2014</vt:lpstr>
      <vt:lpstr>Details of Seizure Undertaken during the Month of January, 2014</vt:lpstr>
      <vt:lpstr>District wise Work Done of Drug Testing Laboratory, Kashmir (January, 2014)</vt:lpstr>
      <vt:lpstr>District wise Work Done of Combined Food and Drug Laboratory, Jammu (January, 2014)</vt:lpstr>
      <vt:lpstr>   CUMULATIVE WORKDONE OF DRUG TESTING LABORATORY JAMMU / KASHMIR TILL THE MONTH OF JANUARY, 2014</vt:lpstr>
      <vt:lpstr>COMPARATIVE WORKDONE OF COMBINED FOOD AND DRUG LABORATORY JAMMU</vt:lpstr>
      <vt:lpstr>COMPARATIVE WORKDONE OF DRUG TESTING LABORATORY KASHMIR</vt:lpstr>
      <vt:lpstr>List of Sub-Standard Drugs January, 2014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drugs</dc:creator>
  <cp:lastModifiedBy>drugs</cp:lastModifiedBy>
  <cp:revision>488</cp:revision>
  <dcterms:created xsi:type="dcterms:W3CDTF">2006-08-16T00:00:00Z</dcterms:created>
  <dcterms:modified xsi:type="dcterms:W3CDTF">2014-02-07T07:22:07Z</dcterms:modified>
</cp:coreProperties>
</file>